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5"/>
  </p:notesMasterIdLst>
  <p:sldIdLst>
    <p:sldId id="288" r:id="rId2"/>
    <p:sldId id="289" r:id="rId3"/>
    <p:sldId id="290" r:id="rId4"/>
    <p:sldId id="291" r:id="rId5"/>
    <p:sldId id="292" r:id="rId6"/>
    <p:sldId id="293" r:id="rId7"/>
    <p:sldId id="294" r:id="rId8"/>
    <p:sldId id="295" r:id="rId9"/>
    <p:sldId id="260" r:id="rId10"/>
    <p:sldId id="261" r:id="rId11"/>
    <p:sldId id="262" r:id="rId12"/>
    <p:sldId id="26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045A92-96B1-0F43-AA91-AA3D25EBC974}">
          <p14:sldIdLst>
            <p14:sldId id="288"/>
            <p14:sldId id="289"/>
            <p14:sldId id="290"/>
            <p14:sldId id="291"/>
            <p14:sldId id="292"/>
            <p14:sldId id="293"/>
            <p14:sldId id="294"/>
            <p14:sldId id="295"/>
            <p14:sldId id="260"/>
            <p14:sldId id="261"/>
            <p14:sldId id="262"/>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5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763A9-6A26-DF46-B696-60146DF1ECDC}" type="datetimeFigureOut">
              <a:rPr lang="en-US" smtClean="0"/>
              <a:t>11/29/18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84B0E-ECC4-A442-AAAF-A76733CE9EB3}" type="slidenum">
              <a:rPr lang="en-US" smtClean="0"/>
              <a:t>‹#›</a:t>
            </a:fld>
            <a:endParaRPr lang="en-US"/>
          </a:p>
        </p:txBody>
      </p:sp>
    </p:spTree>
    <p:extLst>
      <p:ext uri="{BB962C8B-B14F-4D97-AF65-F5344CB8AC3E}">
        <p14:creationId xmlns:p14="http://schemas.microsoft.com/office/powerpoint/2010/main" val="23828177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Twenty-two transfer students responded. They mentioned that professors should keep their varied backgrounds in mind—while some have “zero research experience,” they do have interesting personal and academic experiences.. Students like when they can draw on those. Be careful about “tossing around terms like ‘FSEM’ and other ‘on track’ tools that transfer students didn't/couldn't attend and have no idea what they are.” Other students felt they knew a lot already, so we need to be ready to challenge them.</a:t>
            </a:r>
          </a:p>
          <a:p>
            <a:r>
              <a:rPr lang="en-US" dirty="0" smtClean="0"/>
              <a:t>WHY?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were waiting for a specific professor and one mentioned the course topic. There were a couple of previous drops and a medical leave. Three mentioned that they wanted to improve their writing skills as soon as possible to help in other class. The VAST majority, however, wanted to “get it out of the way” when it fit their schedule.</a:t>
            </a:r>
          </a:p>
          <a:p>
            <a:endParaRPr lang="en-US" dirty="0"/>
          </a:p>
        </p:txBody>
      </p:sp>
      <p:sp>
        <p:nvSpPr>
          <p:cNvPr id="4" name="Slide Number Placeholder 3"/>
          <p:cNvSpPr>
            <a:spLocks noGrp="1"/>
          </p:cNvSpPr>
          <p:nvPr>
            <p:ph type="sldNum" sz="quarter" idx="10"/>
          </p:nvPr>
        </p:nvSpPr>
        <p:spPr/>
        <p:txBody>
          <a:bodyPr/>
          <a:lstStyle/>
          <a:p>
            <a:fld id="{91E84B0E-ECC4-A442-AAAF-A76733CE9EB3}" type="slidenum">
              <a:rPr lang="en-US" smtClean="0"/>
              <a:t>4</a:t>
            </a:fld>
            <a:endParaRPr lang="en-US"/>
          </a:p>
        </p:txBody>
      </p:sp>
    </p:spTree>
    <p:extLst>
      <p:ext uri="{BB962C8B-B14F-4D97-AF65-F5344CB8AC3E}">
        <p14:creationId xmlns:p14="http://schemas.microsoft.com/office/powerpoint/2010/main" val="34362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8838008" y="118920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1200">
                <a:solidFill>
                  <a:schemeClr val="tx2"/>
                </a:solidFill>
              </a:defRPr>
            </a:lvl1pPr>
          </a:lstStyle>
          <a:p>
            <a:fld id="{AC6AE957-88C4-B346-BB2A-06C88DE04454}" type="datetimeFigureOut">
              <a:rPr lang="en-US" smtClean="0">
                <a:solidFill>
                  <a:srgbClr val="F5F5F5"/>
                </a:solidFill>
                <a:latin typeface="Century Schoolbook"/>
              </a:rPr>
              <a:pPr/>
              <a:t>11/29/18</a:t>
            </a:fld>
            <a:endParaRPr lang="en-US">
              <a:solidFill>
                <a:srgbClr val="F5F5F5"/>
              </a:solidFill>
              <a:latin typeface="Century Schoolbook"/>
            </a:endParaRPr>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a:solidFill>
                <a:srgbClr val="F5F5F5"/>
              </a:solidFill>
              <a:latin typeface="Century Schoolbook"/>
            </a:endParaRPr>
          </a:p>
        </p:txBody>
      </p:sp>
      <p:sp>
        <p:nvSpPr>
          <p:cNvPr id="6" name="Slide Number Placeholder 5"/>
          <p:cNvSpPr>
            <a:spLocks noGrp="1"/>
          </p:cNvSpPr>
          <p:nvPr>
            <p:ph type="sldNum" sz="quarter" idx="12"/>
          </p:nvPr>
        </p:nvSpPr>
        <p:spPr>
          <a:xfrm>
            <a:off x="8838008" y="1416217"/>
            <a:ext cx="305991" cy="365125"/>
          </a:xfrm>
        </p:spPr>
        <p:txBody>
          <a:bodyPr/>
          <a:lstStyle>
            <a:lvl1pPr algn="r">
              <a:defRPr>
                <a:solidFill>
                  <a:schemeClr val="bg2"/>
                </a:solidFill>
              </a:defRPr>
            </a:lvl1pPr>
          </a:lstStyle>
          <a:p>
            <a:fld id="{3647E4A8-1AED-B249-918B-528F71AD5C21}" type="slidenum">
              <a:rPr lang="en-US" smtClean="0">
                <a:solidFill>
                  <a:srgbClr val="1D1A1D"/>
                </a:solidFill>
                <a:latin typeface="Century Schoolbook"/>
              </a:rPr>
              <a:pPr/>
              <a:t>‹#›</a:t>
            </a:fld>
            <a:endParaRPr lang="en-US">
              <a:solidFill>
                <a:srgbClr val="1D1A1D"/>
              </a:solidFill>
              <a:latin typeface="Century Schoolbook"/>
            </a:endParaRPr>
          </a:p>
        </p:txBody>
      </p:sp>
      <p:cxnSp>
        <p:nvCxnSpPr>
          <p:cNvPr id="9" name="Straight Connector 8" title="Verticle Rule Line"/>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23054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latin typeface="Century Schoolbook"/>
            </a:endParaRPr>
          </a:p>
        </p:txBody>
      </p:sp>
      <p:sp>
        <p:nvSpPr>
          <p:cNvPr id="6" name="Slide Number Placeholder 5"/>
          <p:cNvSpPr>
            <a:spLocks noGrp="1"/>
          </p:cNvSpPr>
          <p:nvPr>
            <p:ph type="sldNum" sz="quarter" idx="12"/>
          </p:nvPr>
        </p:nvSpPr>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spTree>
    <p:extLst>
      <p:ext uri="{BB962C8B-B14F-4D97-AF65-F5344CB8AC3E}">
        <p14:creationId xmlns:p14="http://schemas.microsoft.com/office/powerpoint/2010/main" val="179418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8838008" y="5380580"/>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5" name="Footer Placeholder 4"/>
          <p:cNvSpPr>
            <a:spLocks noGrp="1"/>
          </p:cNvSpPr>
          <p:nvPr>
            <p:ph type="ftr" sz="quarter" idx="11"/>
          </p:nvPr>
        </p:nvSpPr>
        <p:spPr>
          <a:xfrm>
            <a:off x="4902140" y="6315950"/>
            <a:ext cx="2861142" cy="365125"/>
          </a:xfrm>
        </p:spPr>
        <p:txBody>
          <a:bodyPr/>
          <a:lstStyle/>
          <a:p>
            <a:endParaRPr lang="en-US">
              <a:solidFill>
                <a:prstClr val="black">
                  <a:lumMod val="85000"/>
                  <a:lumOff val="15000"/>
                </a:prstClr>
              </a:solidFill>
              <a:latin typeface="Century Schoolbook"/>
            </a:endParaRPr>
          </a:p>
        </p:txBody>
      </p:sp>
      <p:sp>
        <p:nvSpPr>
          <p:cNvPr id="6" name="Slide Number Placeholder 5"/>
          <p:cNvSpPr>
            <a:spLocks noGrp="1"/>
          </p:cNvSpPr>
          <p:nvPr>
            <p:ph type="sldNum" sz="quarter" idx="12"/>
          </p:nvPr>
        </p:nvSpPr>
        <p:spPr>
          <a:xfrm>
            <a:off x="8838008" y="5607593"/>
            <a:ext cx="305991" cy="365125"/>
          </a:xfrm>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cxnSp>
        <p:nvCxnSpPr>
          <p:cNvPr id="13" name="Straight Connector 12" title="Horizontal Rule Line"/>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913336"/>
      </p:ext>
    </p:extLst>
  </p:cSld>
  <p:clrMapOvr>
    <a:masterClrMapping/>
  </p:clrMapOvr>
  <p:extLst mod="1">
    <p:ext uri="{DCECCB84-F9BA-43D5-87BE-67443E8EF086}">
      <p15:sldGuideLst xmlns=""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latin typeface="Century Schoolbook"/>
            </a:endParaRPr>
          </a:p>
        </p:txBody>
      </p:sp>
      <p:sp>
        <p:nvSpPr>
          <p:cNvPr id="6" name="Slide Number Placeholder 5"/>
          <p:cNvSpPr>
            <a:spLocks noGrp="1"/>
          </p:cNvSpPr>
          <p:nvPr>
            <p:ph type="sldNum" sz="quarter" idx="12"/>
          </p:nvPr>
        </p:nvSpPr>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spTree>
    <p:extLst>
      <p:ext uri="{BB962C8B-B14F-4D97-AF65-F5344CB8AC3E}">
        <p14:creationId xmlns:p14="http://schemas.microsoft.com/office/powerpoint/2010/main" val="296814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8838008" y="139374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1200">
                <a:solidFill>
                  <a:schemeClr val="tx1">
                    <a:lumMod val="85000"/>
                    <a:lumOff val="15000"/>
                  </a:schemeClr>
                </a:solidFill>
              </a:defRPr>
            </a:lvl1p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a:solidFill>
                <a:prstClr val="black">
                  <a:lumMod val="85000"/>
                  <a:lumOff val="15000"/>
                </a:prstClr>
              </a:solidFill>
              <a:latin typeface="Century Schoolbook"/>
            </a:endParaRPr>
          </a:p>
        </p:txBody>
      </p:sp>
      <p:sp>
        <p:nvSpPr>
          <p:cNvPr id="6" name="Slide Number Placeholder 5"/>
          <p:cNvSpPr>
            <a:spLocks noGrp="1"/>
          </p:cNvSpPr>
          <p:nvPr>
            <p:ph type="sldNum" sz="quarter" idx="12"/>
          </p:nvPr>
        </p:nvSpPr>
        <p:spPr>
          <a:xfrm>
            <a:off x="8838008" y="1620761"/>
            <a:ext cx="305991" cy="365125"/>
          </a:xfrm>
        </p:spPr>
        <p:txBody>
          <a:bodyPr/>
          <a:lstStyle>
            <a:lvl1pPr>
              <a:defRPr>
                <a:solidFill>
                  <a:schemeClr val="bg2"/>
                </a:solidFill>
              </a:defRPr>
            </a:lvl1p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cxnSp>
        <p:nvCxnSpPr>
          <p:cNvPr id="10" name="Straight Connector 9" title="Horizontal Rule Line"/>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64617"/>
      </p:ext>
    </p:extLst>
  </p:cSld>
  <p:clrMapOvr>
    <a:masterClrMapping/>
  </p:clrMapOvr>
  <p:extLst mod="1">
    <p:ext uri="{DCECCB84-F9BA-43D5-87BE-67443E8EF086}">
      <p15:sldGuideLst xmlns=""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latin typeface="Century Schoolbook"/>
            </a:endParaRPr>
          </a:p>
        </p:txBody>
      </p:sp>
      <p:sp>
        <p:nvSpPr>
          <p:cNvPr id="7" name="Slide Number Placeholder 6"/>
          <p:cNvSpPr>
            <a:spLocks noGrp="1"/>
          </p:cNvSpPr>
          <p:nvPr>
            <p:ph type="sldNum" sz="quarter" idx="12"/>
          </p:nvPr>
        </p:nvSpPr>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spTree>
    <p:extLst>
      <p:ext uri="{BB962C8B-B14F-4D97-AF65-F5344CB8AC3E}">
        <p14:creationId xmlns:p14="http://schemas.microsoft.com/office/powerpoint/2010/main" val="419486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84014"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0" y="1526671"/>
            <a:ext cx="4684014"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6"/>
            <a:ext cx="46863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84014"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latin typeface="Century Schoolbook"/>
            </a:endParaRPr>
          </a:p>
        </p:txBody>
      </p:sp>
      <p:sp>
        <p:nvSpPr>
          <p:cNvPr id="9" name="Slide Number Placeholder 8"/>
          <p:cNvSpPr>
            <a:spLocks noGrp="1"/>
          </p:cNvSpPr>
          <p:nvPr>
            <p:ph type="sldNum" sz="quarter" idx="12"/>
          </p:nvPr>
        </p:nvSpPr>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spTree>
    <p:extLst>
      <p:ext uri="{BB962C8B-B14F-4D97-AF65-F5344CB8AC3E}">
        <p14:creationId xmlns:p14="http://schemas.microsoft.com/office/powerpoint/2010/main" val="255989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latin typeface="Century Schoolbook"/>
            </a:endParaRPr>
          </a:p>
        </p:txBody>
      </p:sp>
      <p:sp>
        <p:nvSpPr>
          <p:cNvPr id="5" name="Slide Number Placeholder 4"/>
          <p:cNvSpPr>
            <a:spLocks noGrp="1"/>
          </p:cNvSpPr>
          <p:nvPr>
            <p:ph type="sldNum" sz="quarter" idx="12"/>
          </p:nvPr>
        </p:nvSpPr>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spTree>
    <p:extLst>
      <p:ext uri="{BB962C8B-B14F-4D97-AF65-F5344CB8AC3E}">
        <p14:creationId xmlns:p14="http://schemas.microsoft.com/office/powerpoint/2010/main" val="25249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latin typeface="Century Schoolbook"/>
            </a:endParaRPr>
          </a:p>
        </p:txBody>
      </p:sp>
      <p:sp>
        <p:nvSpPr>
          <p:cNvPr id="4" name="Slide Number Placeholder 3"/>
          <p:cNvSpPr>
            <a:spLocks noGrp="1"/>
          </p:cNvSpPr>
          <p:nvPr>
            <p:ph type="sldNum" sz="quarter" idx="12"/>
          </p:nvPr>
        </p:nvSpPr>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spTree>
    <p:extLst>
      <p:ext uri="{BB962C8B-B14F-4D97-AF65-F5344CB8AC3E}">
        <p14:creationId xmlns:p14="http://schemas.microsoft.com/office/powerpoint/2010/main" val="211937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latin typeface="Century Schoolbook"/>
            </a:endParaRPr>
          </a:p>
        </p:txBody>
      </p:sp>
      <p:sp>
        <p:nvSpPr>
          <p:cNvPr id="7" name="Slide Number Placeholder 6"/>
          <p:cNvSpPr>
            <a:spLocks noGrp="1"/>
          </p:cNvSpPr>
          <p:nvPr>
            <p:ph type="sldNum" sz="quarter" idx="12"/>
          </p:nvPr>
        </p:nvSpPr>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spTree>
    <p:extLst>
      <p:ext uri="{BB962C8B-B14F-4D97-AF65-F5344CB8AC3E}">
        <p14:creationId xmlns:p14="http://schemas.microsoft.com/office/powerpoint/2010/main" val="309776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214" y="557262"/>
            <a:ext cx="288036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69214" y="2621512"/>
            <a:ext cx="288036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latin typeface="Century Schoolbook"/>
            </a:endParaRPr>
          </a:p>
        </p:txBody>
      </p:sp>
      <p:sp>
        <p:nvSpPr>
          <p:cNvPr id="7" name="Slide Number Placeholder 6"/>
          <p:cNvSpPr>
            <a:spLocks noGrp="1"/>
          </p:cNvSpPr>
          <p:nvPr>
            <p:ph type="sldNum" sz="quarter" idx="12"/>
          </p:nvPr>
        </p:nvSpPr>
        <p:spPr/>
        <p:txBody>
          <a:body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spTree>
    <p:extLst>
      <p:ext uri="{BB962C8B-B14F-4D97-AF65-F5344CB8AC3E}">
        <p14:creationId xmlns:p14="http://schemas.microsoft.com/office/powerpoint/2010/main" val="29199144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5380580"/>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C6AE957-88C4-B346-BB2A-06C88DE04454}" type="datetimeFigureOut">
              <a:rPr lang="en-US" smtClean="0">
                <a:solidFill>
                  <a:prstClr val="black">
                    <a:lumMod val="85000"/>
                    <a:lumOff val="15000"/>
                  </a:prstClr>
                </a:solidFill>
                <a:latin typeface="Century Schoolbook"/>
              </a:rPr>
              <a:pPr/>
              <a:t>11/29/18</a:t>
            </a:fld>
            <a:endParaRPr lang="en-US">
              <a:solidFill>
                <a:prstClr val="black">
                  <a:lumMod val="85000"/>
                  <a:lumOff val="15000"/>
                </a:prstClr>
              </a:solidFill>
              <a:latin typeface="Century Schoolbook"/>
            </a:endParaRPr>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solidFill>
                <a:prstClr val="black">
                  <a:lumMod val="85000"/>
                  <a:lumOff val="15000"/>
                </a:prstClr>
              </a:solidFill>
              <a:latin typeface="Century Schoolbook"/>
            </a:endParaRPr>
          </a:p>
        </p:txBody>
      </p:sp>
      <p:sp>
        <p:nvSpPr>
          <p:cNvPr id="6" name="Slide Number Placeholder 5"/>
          <p:cNvSpPr>
            <a:spLocks noGrp="1"/>
          </p:cNvSpPr>
          <p:nvPr>
            <p:ph type="sldNum" sz="quarter" idx="4"/>
          </p:nvPr>
        </p:nvSpPr>
        <p:spPr>
          <a:xfrm>
            <a:off x="8838008" y="5607593"/>
            <a:ext cx="305991"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3647E4A8-1AED-B249-918B-528F71AD5C21}" type="slidenum">
              <a:rPr lang="en-US" smtClean="0">
                <a:solidFill>
                  <a:srgbClr val="F5F5F5"/>
                </a:solidFill>
                <a:latin typeface="Century Schoolbook"/>
              </a:rPr>
              <a:pPr/>
              <a:t>‹#›</a:t>
            </a:fld>
            <a:endParaRPr lang="en-US">
              <a:solidFill>
                <a:srgbClr val="F5F5F5"/>
              </a:solidFill>
              <a:latin typeface="Century Schoolbook"/>
            </a:endParaRPr>
          </a:p>
        </p:txBody>
      </p:sp>
      <p:cxnSp>
        <p:nvCxnSpPr>
          <p:cNvPr id="10" name="Straight Connector 9" title="Horizontal Rule Line"/>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697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5.jpeg"/><Relationship Id="rId5" Type="http://schemas.microsoft.com/office/2007/relationships/hdphoto" Target="../media/hdphoto4.wdp"/><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907" y="1380574"/>
            <a:ext cx="7772400" cy="2266100"/>
          </a:xfrm>
        </p:spPr>
        <p:txBody>
          <a:bodyPr/>
          <a:lstStyle/>
          <a:p>
            <a:r>
              <a:rPr lang="en-US" sz="4800" b="1" cap="none" dirty="0" smtClean="0">
                <a:solidFill>
                  <a:schemeClr val="accent1"/>
                </a:solidFill>
                <a:latin typeface="+mn-lt"/>
              </a:rPr>
              <a:t>Tracks and Transfers, </a:t>
            </a:r>
            <a:br>
              <a:rPr lang="en-US" sz="4800" b="1" cap="none" dirty="0" smtClean="0">
                <a:solidFill>
                  <a:schemeClr val="accent1"/>
                </a:solidFill>
                <a:latin typeface="+mn-lt"/>
              </a:rPr>
            </a:br>
            <a:r>
              <a:rPr lang="en-US" sz="4800" b="1" cap="none" dirty="0" smtClean="0">
                <a:solidFill>
                  <a:schemeClr val="accent1"/>
                </a:solidFill>
                <a:latin typeface="+mn-lt"/>
              </a:rPr>
              <a:t>Statistics and Strategies</a:t>
            </a:r>
            <a:endParaRPr lang="en-US" sz="4800" b="1" cap="none" dirty="0">
              <a:solidFill>
                <a:schemeClr val="accent1"/>
              </a:solidFill>
              <a:latin typeface="+mn-lt"/>
            </a:endParaRPr>
          </a:p>
        </p:txBody>
      </p:sp>
      <p:sp>
        <p:nvSpPr>
          <p:cNvPr id="3" name="Subtitle 2"/>
          <p:cNvSpPr>
            <a:spLocks noGrp="1"/>
          </p:cNvSpPr>
          <p:nvPr>
            <p:ph type="subTitle" idx="1"/>
          </p:nvPr>
        </p:nvSpPr>
        <p:spPr>
          <a:xfrm>
            <a:off x="760907" y="2871841"/>
            <a:ext cx="7572927" cy="1549666"/>
          </a:xfrm>
        </p:spPr>
        <p:txBody>
          <a:bodyPr/>
          <a:lstStyle/>
          <a:p>
            <a:r>
              <a:rPr lang="en-US" cap="none" dirty="0" smtClean="0">
                <a:solidFill>
                  <a:schemeClr val="tx1">
                    <a:lumMod val="85000"/>
                  </a:schemeClr>
                </a:solidFill>
                <a:latin typeface="+mn-lt"/>
              </a:rPr>
              <a:t>University Of Denver Writing Program</a:t>
            </a:r>
          </a:p>
          <a:p>
            <a:r>
              <a:rPr lang="en-US" b="1" cap="none" dirty="0" smtClean="0">
                <a:solidFill>
                  <a:schemeClr val="tx1">
                    <a:lumMod val="85000"/>
                  </a:schemeClr>
                </a:solidFill>
                <a:latin typeface="+mn-lt"/>
              </a:rPr>
              <a:t>Symposium on Futures Of College Writing</a:t>
            </a:r>
          </a:p>
          <a:p>
            <a:r>
              <a:rPr lang="en-US" cap="none" dirty="0" smtClean="0">
                <a:solidFill>
                  <a:schemeClr val="tx1">
                    <a:lumMod val="85000"/>
                  </a:schemeClr>
                </a:solidFill>
                <a:latin typeface="+mn-lt"/>
              </a:rPr>
              <a:t>June 15, 2017</a:t>
            </a:r>
          </a:p>
          <a:p>
            <a:endParaRPr lang="en-US" dirty="0" smtClean="0"/>
          </a:p>
          <a:p>
            <a:endParaRPr lang="en-US" dirty="0"/>
          </a:p>
        </p:txBody>
      </p:sp>
      <p:sp>
        <p:nvSpPr>
          <p:cNvPr id="4" name="Rectangle 3"/>
          <p:cNvSpPr/>
          <p:nvPr/>
        </p:nvSpPr>
        <p:spPr>
          <a:xfrm>
            <a:off x="1370080" y="5231020"/>
            <a:ext cx="7163227" cy="830997"/>
          </a:xfrm>
          <a:prstGeom prst="rect">
            <a:avLst/>
          </a:prstGeom>
        </p:spPr>
        <p:txBody>
          <a:bodyPr wrap="square">
            <a:spAutoFit/>
          </a:bodyPr>
          <a:lstStyle/>
          <a:p>
            <a:pPr algn="r"/>
            <a:r>
              <a:rPr lang="en-US" sz="2400" dirty="0">
                <a:solidFill>
                  <a:srgbClr val="439EB7"/>
                </a:solidFill>
              </a:rPr>
              <a:t>Jennifer Campbell, April Chapman-Ludwig, </a:t>
            </a:r>
            <a:endParaRPr lang="en-US" sz="2400" dirty="0" smtClean="0">
              <a:solidFill>
                <a:srgbClr val="439EB7"/>
              </a:solidFill>
            </a:endParaRPr>
          </a:p>
          <a:p>
            <a:pPr algn="r"/>
            <a:r>
              <a:rPr lang="en-US" sz="2400" dirty="0" smtClean="0">
                <a:solidFill>
                  <a:srgbClr val="439EB7"/>
                </a:solidFill>
              </a:rPr>
              <a:t>Rob </a:t>
            </a:r>
            <a:r>
              <a:rPr lang="en-US" sz="2400" dirty="0">
                <a:solidFill>
                  <a:srgbClr val="439EB7"/>
                </a:solidFill>
              </a:rPr>
              <a:t>Gilmor, and Zoe </a:t>
            </a:r>
            <a:r>
              <a:rPr lang="en-US" sz="2400" dirty="0" smtClean="0">
                <a:solidFill>
                  <a:srgbClr val="439EB7"/>
                </a:solidFill>
              </a:rPr>
              <a:t>Tobier</a:t>
            </a:r>
            <a:endParaRPr lang="en-US" sz="2400" dirty="0">
              <a:solidFill>
                <a:srgbClr val="439EB7"/>
              </a:solidFill>
            </a:endParaRPr>
          </a:p>
        </p:txBody>
      </p:sp>
    </p:spTree>
    <p:extLst>
      <p:ext uri="{BB962C8B-B14F-4D97-AF65-F5344CB8AC3E}">
        <p14:creationId xmlns:p14="http://schemas.microsoft.com/office/powerpoint/2010/main" val="31362560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559679"/>
            <a:ext cx="3341077" cy="2031122"/>
          </a:xfrm>
        </p:spPr>
        <p:txBody>
          <a:bodyPr>
            <a:normAutofit/>
          </a:bodyPr>
          <a:lstStyle/>
          <a:p>
            <a:pPr marL="283464" lvl="0" indent="-283464" algn="l">
              <a:lnSpc>
                <a:spcPct val="112000"/>
              </a:lnSpc>
              <a:spcBef>
                <a:spcPts val="900"/>
              </a:spcBef>
            </a:pPr>
            <a:r>
              <a:rPr lang="en-US" sz="4400" dirty="0" smtClean="0"/>
              <a:t>  </a:t>
            </a:r>
            <a:r>
              <a:rPr lang="en-US" dirty="0" smtClean="0"/>
              <a:t/>
            </a:r>
            <a:br>
              <a:rPr lang="en-US" dirty="0" smtClean="0"/>
            </a:br>
            <a:endParaRPr lang="en-US" sz="3100" dirty="0"/>
          </a:p>
        </p:txBody>
      </p:sp>
      <p:sp>
        <p:nvSpPr>
          <p:cNvPr id="3" name="Content Placeholder 2"/>
          <p:cNvSpPr>
            <a:spLocks noGrp="1"/>
          </p:cNvSpPr>
          <p:nvPr>
            <p:ph idx="1"/>
          </p:nvPr>
        </p:nvSpPr>
        <p:spPr>
          <a:xfrm>
            <a:off x="3886200" y="1516673"/>
            <a:ext cx="5081954" cy="4239358"/>
          </a:xfrm>
        </p:spPr>
        <p:txBody>
          <a:bodyPr anchor="ctr" anchorCtr="0">
            <a:normAutofit/>
          </a:bodyPr>
          <a:lstStyle/>
          <a:p>
            <a:pPr marL="0" indent="0">
              <a:lnSpc>
                <a:spcPct val="100000"/>
              </a:lnSpc>
              <a:spcBef>
                <a:spcPts val="600"/>
              </a:spcBef>
              <a:spcAft>
                <a:spcPts val="1200"/>
              </a:spcAft>
              <a:buNone/>
            </a:pPr>
            <a:r>
              <a:rPr lang="en-US" i="1" dirty="0" smtClean="0"/>
              <a:t>Why don’t my classes transfer? Why do I have to take this “freshman writing class” again?</a:t>
            </a:r>
          </a:p>
          <a:p>
            <a:pPr marL="0" indent="0">
              <a:lnSpc>
                <a:spcPct val="100000"/>
              </a:lnSpc>
              <a:spcBef>
                <a:spcPts val="600"/>
              </a:spcBef>
              <a:spcAft>
                <a:spcPts val="1200"/>
              </a:spcAft>
              <a:buNone/>
            </a:pPr>
            <a:r>
              <a:rPr lang="en-US" i="1" dirty="0" smtClean="0"/>
              <a:t>I feel like the red-headed stepchild of the university. No one really cares about the transfer student…all of the focus is on the freshman student.</a:t>
            </a:r>
          </a:p>
          <a:p>
            <a:pPr marL="0" indent="0">
              <a:lnSpc>
                <a:spcPct val="100000"/>
              </a:lnSpc>
              <a:spcBef>
                <a:spcPts val="600"/>
              </a:spcBef>
              <a:spcAft>
                <a:spcPts val="1200"/>
              </a:spcAft>
              <a:buNone/>
            </a:pPr>
            <a:r>
              <a:rPr lang="en-US" i="1" dirty="0" smtClean="0"/>
              <a:t>I don’t know how to work with younger students. Their priorities are not the same. </a:t>
            </a:r>
          </a:p>
          <a:p>
            <a:pPr marL="0" indent="0">
              <a:lnSpc>
                <a:spcPct val="100000"/>
              </a:lnSpc>
              <a:spcBef>
                <a:spcPts val="600"/>
              </a:spcBef>
              <a:spcAft>
                <a:spcPts val="600"/>
              </a:spcAft>
              <a:buNone/>
            </a:pPr>
            <a:r>
              <a:rPr lang="en-US" i="1" dirty="0" smtClean="0"/>
              <a:t>Should I tell my professor I’m older? Do they care?</a:t>
            </a:r>
          </a:p>
        </p:txBody>
      </p:sp>
      <p:pic>
        <p:nvPicPr>
          <p:cNvPr id="5" name="Picture 2" descr="https://lh5.googleusercontent.com/NPetRrpwbjMFnHR8x4v0rViD7HUUN41dcpTJyP_-_Xd_aFiyWFkvFyg3iYdRb60rIH-CrOrG9BX_Vvu_0luf6k-mN6_y7htWGdXxT-QlArc0mijo1gUlJKpEF9lR5A07boqaaZUiNW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016" y="1516673"/>
            <a:ext cx="3552092" cy="42393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1014" y="859824"/>
            <a:ext cx="8757137" cy="430887"/>
          </a:xfrm>
          <a:prstGeom prst="rect">
            <a:avLst/>
          </a:prstGeom>
          <a:noFill/>
        </p:spPr>
        <p:txBody>
          <a:bodyPr wrap="square" rtlCol="0">
            <a:spAutoFit/>
          </a:bodyPr>
          <a:lstStyle/>
          <a:p>
            <a:pPr algn="ctr"/>
            <a:r>
              <a:rPr lang="en-US" sz="2200" dirty="0">
                <a:solidFill>
                  <a:prstClr val="black">
                    <a:lumMod val="85000"/>
                    <a:lumOff val="15000"/>
                  </a:prstClr>
                </a:solidFill>
                <a:latin typeface="Century Schoolbook"/>
              </a:rPr>
              <a:t>What is the transfer student experience like at this university</a:t>
            </a:r>
            <a:r>
              <a:rPr lang="en-US" sz="2200" dirty="0" smtClean="0">
                <a:solidFill>
                  <a:prstClr val="black">
                    <a:lumMod val="85000"/>
                    <a:lumOff val="15000"/>
                  </a:prstClr>
                </a:solidFill>
                <a:latin typeface="Century Schoolbook"/>
              </a:rPr>
              <a:t>?</a:t>
            </a:r>
            <a:endParaRPr lang="en-US" sz="2200" i="1" dirty="0">
              <a:solidFill>
                <a:prstClr val="black"/>
              </a:solidFill>
              <a:latin typeface="Century Schoolbook"/>
            </a:endParaRPr>
          </a:p>
        </p:txBody>
      </p:sp>
    </p:spTree>
    <p:extLst>
      <p:ext uri="{BB962C8B-B14F-4D97-AF65-F5344CB8AC3E}">
        <p14:creationId xmlns:p14="http://schemas.microsoft.com/office/powerpoint/2010/main" val="4867935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14" y="1181000"/>
            <a:ext cx="3786554" cy="5348753"/>
          </a:xfrm>
        </p:spPr>
        <p:txBody>
          <a:bodyPr>
            <a:normAutofit fontScale="90000"/>
          </a:bodyPr>
          <a:lstStyle/>
          <a:p>
            <a:pPr lvl="0" algn="l">
              <a:lnSpc>
                <a:spcPct val="112000"/>
              </a:lnSpc>
              <a:spcBef>
                <a:spcPts val="900"/>
              </a:spcBef>
            </a:pPr>
            <a:r>
              <a:rPr lang="en-US" sz="2000" i="0" dirty="0" smtClean="0">
                <a:solidFill>
                  <a:prstClr val="black">
                    <a:lumMod val="85000"/>
                    <a:lumOff val="15000"/>
                  </a:prstClr>
                </a:solidFill>
                <a:ea typeface="+mn-ea"/>
                <a:cs typeface="+mn-cs"/>
              </a:rPr>
              <a:t>If you came to DU as a transfer student, describe the last college you attended. </a:t>
            </a:r>
            <a:br>
              <a:rPr lang="en-US" sz="2000" i="0" dirty="0" smtClean="0">
                <a:solidFill>
                  <a:prstClr val="black">
                    <a:lumMod val="85000"/>
                    <a:lumOff val="15000"/>
                  </a:prstClr>
                </a:solidFill>
                <a:ea typeface="+mn-ea"/>
                <a:cs typeface="+mn-cs"/>
              </a:rPr>
            </a:br>
            <a:r>
              <a:rPr lang="en-US" sz="2000" i="0" dirty="0" smtClean="0">
                <a:solidFill>
                  <a:prstClr val="black">
                    <a:lumMod val="85000"/>
                    <a:lumOff val="15000"/>
                  </a:prstClr>
                </a:solidFill>
                <a:ea typeface="+mn-ea"/>
                <a:cs typeface="+mn-cs"/>
              </a:rPr>
              <a:t/>
            </a:r>
            <a:br>
              <a:rPr lang="en-US" sz="2000" i="0" dirty="0" smtClean="0">
                <a:solidFill>
                  <a:prstClr val="black">
                    <a:lumMod val="85000"/>
                    <a:lumOff val="15000"/>
                  </a:prstClr>
                </a:solidFill>
                <a:ea typeface="+mn-ea"/>
                <a:cs typeface="+mn-cs"/>
              </a:rPr>
            </a:br>
            <a:r>
              <a:rPr lang="en-US" sz="2000" i="0" dirty="0" smtClean="0">
                <a:solidFill>
                  <a:prstClr val="black">
                    <a:lumMod val="85000"/>
                    <a:lumOff val="15000"/>
                  </a:prstClr>
                </a:solidFill>
                <a:ea typeface="+mn-ea"/>
                <a:cs typeface="+mn-cs"/>
              </a:rPr>
              <a:t/>
            </a:r>
            <a:br>
              <a:rPr lang="en-US" sz="2000" i="0" dirty="0" smtClean="0">
                <a:solidFill>
                  <a:prstClr val="black">
                    <a:lumMod val="85000"/>
                    <a:lumOff val="15000"/>
                  </a:prstClr>
                </a:solidFill>
                <a:ea typeface="+mn-ea"/>
                <a:cs typeface="+mn-cs"/>
              </a:rPr>
            </a:br>
            <a:r>
              <a:rPr lang="en-US" sz="2000" i="0" dirty="0" smtClean="0">
                <a:solidFill>
                  <a:prstClr val="black">
                    <a:lumMod val="85000"/>
                    <a:lumOff val="15000"/>
                  </a:prstClr>
                </a:solidFill>
                <a:ea typeface="+mn-ea"/>
                <a:cs typeface="+mn-cs"/>
              </a:rPr>
              <a:t/>
            </a:r>
            <a:br>
              <a:rPr lang="en-US" sz="2000" i="0" dirty="0" smtClean="0">
                <a:solidFill>
                  <a:prstClr val="black">
                    <a:lumMod val="85000"/>
                    <a:lumOff val="15000"/>
                  </a:prstClr>
                </a:solidFill>
                <a:ea typeface="+mn-ea"/>
                <a:cs typeface="+mn-cs"/>
              </a:rPr>
            </a:br>
            <a:r>
              <a:rPr lang="en-US" sz="2000" i="0" dirty="0" smtClean="0">
                <a:solidFill>
                  <a:prstClr val="black">
                    <a:lumMod val="85000"/>
                    <a:lumOff val="15000"/>
                  </a:prstClr>
                </a:solidFill>
                <a:ea typeface="+mn-ea"/>
                <a:cs typeface="+mn-cs"/>
              </a:rPr>
              <a:t>Describe </a:t>
            </a:r>
            <a:r>
              <a:rPr lang="en-US" sz="2000" i="0" dirty="0">
                <a:solidFill>
                  <a:prstClr val="black">
                    <a:lumMod val="85000"/>
                    <a:lumOff val="15000"/>
                  </a:prstClr>
                </a:solidFill>
                <a:ea typeface="+mn-ea"/>
                <a:cs typeface="+mn-cs"/>
              </a:rPr>
              <a:t>what you have in common with your fellow students at </a:t>
            </a:r>
            <a:r>
              <a:rPr lang="en-US" sz="2000" i="0" dirty="0" smtClean="0">
                <a:solidFill>
                  <a:prstClr val="black">
                    <a:lumMod val="85000"/>
                    <a:lumOff val="15000"/>
                  </a:prstClr>
                </a:solidFill>
                <a:ea typeface="+mn-ea"/>
                <a:cs typeface="+mn-cs"/>
              </a:rPr>
              <a:t>DU. </a:t>
            </a:r>
            <a:r>
              <a:rPr lang="en-US" sz="2000" i="0" dirty="0">
                <a:solidFill>
                  <a:prstClr val="black">
                    <a:lumMod val="85000"/>
                    <a:lumOff val="15000"/>
                  </a:prstClr>
                </a:solidFill>
                <a:ea typeface="+mn-ea"/>
                <a:cs typeface="+mn-cs"/>
              </a:rPr>
              <a:t/>
            </a:r>
            <a:br>
              <a:rPr lang="en-US" sz="2000" i="0" dirty="0">
                <a:solidFill>
                  <a:prstClr val="black">
                    <a:lumMod val="85000"/>
                    <a:lumOff val="15000"/>
                  </a:prstClr>
                </a:solidFill>
                <a:ea typeface="+mn-ea"/>
                <a:cs typeface="+mn-cs"/>
              </a:rPr>
            </a:br>
            <a:r>
              <a:rPr lang="en-US" sz="2000" i="0" dirty="0" smtClean="0">
                <a:solidFill>
                  <a:prstClr val="black">
                    <a:lumMod val="85000"/>
                    <a:lumOff val="15000"/>
                  </a:prstClr>
                </a:solidFill>
                <a:ea typeface="+mn-ea"/>
                <a:cs typeface="+mn-cs"/>
              </a:rPr>
              <a:t/>
            </a:r>
            <a:br>
              <a:rPr lang="en-US" sz="2000" i="0" dirty="0" smtClean="0">
                <a:solidFill>
                  <a:prstClr val="black">
                    <a:lumMod val="85000"/>
                    <a:lumOff val="15000"/>
                  </a:prstClr>
                </a:solidFill>
                <a:ea typeface="+mn-ea"/>
                <a:cs typeface="+mn-cs"/>
              </a:rPr>
            </a:br>
            <a:r>
              <a:rPr lang="en-US" sz="2000" i="0" dirty="0" smtClean="0">
                <a:solidFill>
                  <a:prstClr val="black">
                    <a:lumMod val="85000"/>
                    <a:lumOff val="15000"/>
                  </a:prstClr>
                </a:solidFill>
                <a:ea typeface="+mn-ea"/>
                <a:cs typeface="+mn-cs"/>
              </a:rPr>
              <a:t/>
            </a:r>
            <a:br>
              <a:rPr lang="en-US" sz="2000" i="0" dirty="0" smtClean="0">
                <a:solidFill>
                  <a:prstClr val="black">
                    <a:lumMod val="85000"/>
                    <a:lumOff val="15000"/>
                  </a:prstClr>
                </a:solidFill>
                <a:ea typeface="+mn-ea"/>
                <a:cs typeface="+mn-cs"/>
              </a:rPr>
            </a:br>
            <a:r>
              <a:rPr lang="en-US" sz="2000" i="0" dirty="0">
                <a:solidFill>
                  <a:prstClr val="black">
                    <a:lumMod val="85000"/>
                    <a:lumOff val="15000"/>
                  </a:prstClr>
                </a:solidFill>
                <a:ea typeface="+mn-ea"/>
                <a:cs typeface="+mn-cs"/>
              </a:rPr>
              <a:t/>
            </a:r>
            <a:br>
              <a:rPr lang="en-US" sz="2000" i="0" dirty="0">
                <a:solidFill>
                  <a:prstClr val="black">
                    <a:lumMod val="85000"/>
                    <a:lumOff val="15000"/>
                  </a:prstClr>
                </a:solidFill>
                <a:ea typeface="+mn-ea"/>
                <a:cs typeface="+mn-cs"/>
              </a:rPr>
            </a:br>
            <a:r>
              <a:rPr lang="en-US" sz="2000" i="0" dirty="0" smtClean="0">
                <a:solidFill>
                  <a:prstClr val="black">
                    <a:lumMod val="85000"/>
                    <a:lumOff val="15000"/>
                  </a:prstClr>
                </a:solidFill>
                <a:ea typeface="+mn-ea"/>
                <a:cs typeface="+mn-cs"/>
              </a:rPr>
              <a:t>Describe </a:t>
            </a:r>
            <a:r>
              <a:rPr lang="en-US" sz="2000" i="0" dirty="0">
                <a:solidFill>
                  <a:prstClr val="black">
                    <a:lumMod val="85000"/>
                    <a:lumOff val="15000"/>
                  </a:prstClr>
                </a:solidFill>
                <a:ea typeface="+mn-ea"/>
                <a:cs typeface="+mn-cs"/>
              </a:rPr>
              <a:t>how you are different. </a:t>
            </a:r>
            <a:br>
              <a:rPr lang="en-US" sz="2000" i="0" dirty="0">
                <a:solidFill>
                  <a:prstClr val="black">
                    <a:lumMod val="85000"/>
                    <a:lumOff val="15000"/>
                  </a:prstClr>
                </a:solidFill>
                <a:ea typeface="+mn-ea"/>
                <a:cs typeface="+mn-cs"/>
              </a:rPr>
            </a:br>
            <a:endParaRPr lang="en-US" sz="3600" dirty="0"/>
          </a:p>
        </p:txBody>
      </p:sp>
      <p:sp>
        <p:nvSpPr>
          <p:cNvPr id="3" name="Content Placeholder 2"/>
          <p:cNvSpPr>
            <a:spLocks noGrp="1"/>
          </p:cNvSpPr>
          <p:nvPr>
            <p:ph idx="1"/>
          </p:nvPr>
        </p:nvSpPr>
        <p:spPr>
          <a:xfrm>
            <a:off x="4149968" y="1066800"/>
            <a:ext cx="4841631" cy="5228493"/>
          </a:xfrm>
        </p:spPr>
        <p:txBody>
          <a:bodyPr>
            <a:normAutofit/>
          </a:bodyPr>
          <a:lstStyle/>
          <a:p>
            <a:pPr marL="0" indent="0">
              <a:buNone/>
            </a:pPr>
            <a:r>
              <a:rPr lang="en-US" i="1" dirty="0" smtClean="0"/>
              <a:t>My previous university was too </a:t>
            </a:r>
            <a:r>
              <a:rPr lang="en-US" i="1" dirty="0"/>
              <a:t>grandiose and </a:t>
            </a:r>
            <a:r>
              <a:rPr lang="en-US" i="1" dirty="0" smtClean="0"/>
              <a:t>impersonal.</a:t>
            </a:r>
          </a:p>
          <a:p>
            <a:pPr marL="0" indent="0">
              <a:buNone/>
            </a:pPr>
            <a:r>
              <a:rPr lang="en-US" i="1" dirty="0" smtClean="0"/>
              <a:t>I felt lost </a:t>
            </a:r>
            <a:r>
              <a:rPr lang="en-US" i="1" dirty="0"/>
              <a:t>in the </a:t>
            </a:r>
            <a:r>
              <a:rPr lang="en-US" i="1" dirty="0" smtClean="0"/>
              <a:t>crowd.</a:t>
            </a:r>
          </a:p>
          <a:p>
            <a:pPr marL="0" indent="0">
              <a:buNone/>
            </a:pPr>
            <a:r>
              <a:rPr lang="en-US" i="1" dirty="0" smtClean="0"/>
              <a:t>I was looking for a </a:t>
            </a:r>
            <a:r>
              <a:rPr lang="en-US" i="1" dirty="0"/>
              <a:t>tighter community</a:t>
            </a:r>
            <a:r>
              <a:rPr lang="en-US" i="1" dirty="0" smtClean="0"/>
              <a:t>.</a:t>
            </a:r>
          </a:p>
          <a:p>
            <a:pPr marL="0" indent="0">
              <a:lnSpc>
                <a:spcPct val="100000"/>
              </a:lnSpc>
              <a:spcBef>
                <a:spcPts val="3000"/>
              </a:spcBef>
              <a:buNone/>
            </a:pPr>
            <a:r>
              <a:rPr lang="en-US" i="1" dirty="0" smtClean="0"/>
              <a:t>I </a:t>
            </a:r>
            <a:r>
              <a:rPr lang="en-US" i="1" dirty="0"/>
              <a:t>found open-minded outdoor </a:t>
            </a:r>
            <a:r>
              <a:rPr lang="en-US" i="1" dirty="0" smtClean="0"/>
              <a:t>enthusiasts.</a:t>
            </a:r>
            <a:endParaRPr lang="en-US" i="1" dirty="0"/>
          </a:p>
          <a:p>
            <a:pPr marL="0" indent="0">
              <a:buNone/>
            </a:pPr>
            <a:r>
              <a:rPr lang="en-US" i="1" dirty="0" smtClean="0"/>
              <a:t>I </a:t>
            </a:r>
            <a:r>
              <a:rPr lang="en-US" i="1" dirty="0"/>
              <a:t>found my niche with the Asian Student Alliance</a:t>
            </a:r>
            <a:r>
              <a:rPr lang="en-US" i="1" dirty="0" smtClean="0"/>
              <a:t>.</a:t>
            </a:r>
            <a:endParaRPr lang="en-US" i="1" dirty="0"/>
          </a:p>
          <a:p>
            <a:pPr marL="0" indent="0">
              <a:lnSpc>
                <a:spcPct val="100000"/>
              </a:lnSpc>
              <a:spcBef>
                <a:spcPts val="5400"/>
              </a:spcBef>
              <a:buNone/>
            </a:pPr>
            <a:r>
              <a:rPr lang="en-US" i="1" dirty="0" smtClean="0"/>
              <a:t>DU students are “rich</a:t>
            </a:r>
            <a:r>
              <a:rPr lang="en-US" i="1" dirty="0"/>
              <a:t>, privileged, </a:t>
            </a:r>
            <a:r>
              <a:rPr lang="en-US" i="1" dirty="0" smtClean="0"/>
              <a:t>preppy”; “lack culture”;  and “don’t have adult responsibilities.” </a:t>
            </a:r>
            <a:endParaRPr lang="en-US" i="1" dirty="0"/>
          </a:p>
        </p:txBody>
      </p:sp>
      <p:cxnSp>
        <p:nvCxnSpPr>
          <p:cNvPr id="5" name="Straight Connector 4"/>
          <p:cNvCxnSpPr/>
          <p:nvPr/>
        </p:nvCxnSpPr>
        <p:spPr>
          <a:xfrm>
            <a:off x="363414" y="3012831"/>
            <a:ext cx="8194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3414" y="4806462"/>
            <a:ext cx="8194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4441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926123"/>
            <a:ext cx="8420100" cy="576754"/>
          </a:xfrm>
        </p:spPr>
        <p:txBody>
          <a:bodyPr>
            <a:noAutofit/>
          </a:bodyPr>
          <a:lstStyle/>
          <a:p>
            <a:r>
              <a:rPr lang="en-US" sz="3600" i="0" dirty="0" smtClean="0"/>
              <a:t>Connecting to Communities</a:t>
            </a:r>
            <a:br>
              <a:rPr lang="en-US" sz="3600" i="0" dirty="0" smtClean="0"/>
            </a:br>
            <a:r>
              <a:rPr lang="en-US" sz="3600" dirty="0"/>
              <a:t/>
            </a:r>
            <a:br>
              <a:rPr lang="en-US" sz="3600" dirty="0"/>
            </a:br>
            <a:endParaRPr lang="en-US" sz="2800" i="0" dirty="0"/>
          </a:p>
        </p:txBody>
      </p:sp>
      <p:pic>
        <p:nvPicPr>
          <p:cNvPr id="2050" name="Picture 2"/>
          <p:cNvPicPr>
            <a:picLocks noGrp="1" noChangeAspect="1" noChangeArrowheads="1"/>
          </p:cNvPicPr>
          <p:nvPr>
            <p:ph idx="1"/>
          </p:nvPr>
        </p:nvPicPr>
        <p:blipFill>
          <a:blip r:embed="rId2" cstate="screen">
            <a:extLst>
              <a:ext uri="{BEBA8EAE-BF5A-486C-A8C5-ECC9F3942E4B}">
                <a14:imgProps xmlns:a14="http://schemas.microsoft.com/office/drawing/2010/main">
                  <a14:imgLayer r:embed="rId3">
                    <a14:imgEffect>
                      <a14:sharpenSoften amount="25000"/>
                    </a14:imgEffect>
                    <a14:imgEffect>
                      <a14:colorTemperature colorTemp="6575"/>
                    </a14:imgEffect>
                    <a14:imgEffect>
                      <a14:saturation sat="125000"/>
                    </a14:imgEffect>
                    <a14:imgEffect>
                      <a14:brightnessContrast bright="35000"/>
                    </a14:imgEffect>
                  </a14:imgLayer>
                </a14:imgProps>
              </a:ext>
              <a:ext uri="{28A0092B-C50C-407E-A947-70E740481C1C}">
                <a14:useLocalDpi xmlns:a14="http://schemas.microsoft.com/office/drawing/2010/main"/>
              </a:ext>
            </a:extLst>
          </a:blip>
          <a:srcRect/>
          <a:stretch>
            <a:fillRect/>
          </a:stretch>
        </p:blipFill>
        <p:spPr bwMode="auto">
          <a:xfrm>
            <a:off x="3329354" y="1725616"/>
            <a:ext cx="5662246" cy="378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3785" y="1725616"/>
            <a:ext cx="3235569" cy="3786554"/>
          </a:xfrm>
          <a:prstGeom prst="rect">
            <a:avLst/>
          </a:prstGeom>
          <a:noFill/>
        </p:spPr>
        <p:txBody>
          <a:bodyPr wrap="square" rtlCol="0" anchor="ctr" anchorCtr="0">
            <a:noAutofit/>
          </a:bodyPr>
          <a:lstStyle/>
          <a:p>
            <a:r>
              <a:rPr lang="en-US" sz="2400" dirty="0">
                <a:solidFill>
                  <a:prstClr val="black"/>
                </a:solidFill>
                <a:latin typeface="Corbel"/>
              </a:rPr>
              <a:t>List student </a:t>
            </a:r>
            <a:r>
              <a:rPr lang="en-US" sz="2400" dirty="0" smtClean="0">
                <a:solidFill>
                  <a:prstClr val="black"/>
                </a:solidFill>
                <a:latin typeface="Corbel"/>
              </a:rPr>
              <a:t>groups.</a:t>
            </a:r>
            <a:r>
              <a:rPr lang="en-US" sz="2400" dirty="0">
                <a:solidFill>
                  <a:prstClr val="black"/>
                </a:solidFill>
                <a:latin typeface="Corbel"/>
              </a:rPr>
              <a:t/>
            </a:r>
            <a:br>
              <a:rPr lang="en-US" sz="2400" dirty="0">
                <a:solidFill>
                  <a:prstClr val="black"/>
                </a:solidFill>
                <a:latin typeface="Corbel"/>
              </a:rPr>
            </a:br>
            <a:r>
              <a:rPr lang="en-US" sz="2400" dirty="0">
                <a:solidFill>
                  <a:prstClr val="black"/>
                </a:solidFill>
                <a:latin typeface="Corbel"/>
              </a:rPr>
              <a:t/>
            </a:r>
            <a:br>
              <a:rPr lang="en-US" sz="2400" dirty="0">
                <a:solidFill>
                  <a:prstClr val="black"/>
                </a:solidFill>
                <a:latin typeface="Corbel"/>
              </a:rPr>
            </a:br>
            <a:r>
              <a:rPr lang="en-US" sz="2400" dirty="0">
                <a:solidFill>
                  <a:prstClr val="black"/>
                </a:solidFill>
                <a:latin typeface="Corbel"/>
              </a:rPr>
              <a:t>Circle communities they are a part </a:t>
            </a:r>
            <a:r>
              <a:rPr lang="en-US" sz="2400" dirty="0" smtClean="0">
                <a:solidFill>
                  <a:prstClr val="black"/>
                </a:solidFill>
                <a:latin typeface="Corbel"/>
              </a:rPr>
              <a:t>of.</a:t>
            </a:r>
            <a:r>
              <a:rPr lang="en-US" sz="2400" dirty="0">
                <a:solidFill>
                  <a:prstClr val="black"/>
                </a:solidFill>
                <a:latin typeface="Corbel"/>
              </a:rPr>
              <a:t/>
            </a:r>
            <a:br>
              <a:rPr lang="en-US" sz="2400" dirty="0">
                <a:solidFill>
                  <a:prstClr val="black"/>
                </a:solidFill>
                <a:latin typeface="Corbel"/>
              </a:rPr>
            </a:br>
            <a:r>
              <a:rPr lang="en-US" sz="2400" dirty="0">
                <a:solidFill>
                  <a:prstClr val="black"/>
                </a:solidFill>
                <a:latin typeface="Corbel"/>
              </a:rPr>
              <a:t/>
            </a:r>
            <a:br>
              <a:rPr lang="en-US" sz="2400" dirty="0">
                <a:solidFill>
                  <a:prstClr val="black"/>
                </a:solidFill>
                <a:latin typeface="Corbel"/>
              </a:rPr>
            </a:br>
            <a:r>
              <a:rPr lang="en-US" sz="2400" dirty="0" smtClean="0">
                <a:solidFill>
                  <a:prstClr val="black"/>
                </a:solidFill>
                <a:latin typeface="Corbel"/>
              </a:rPr>
              <a:t>Brainstorm subcultures. </a:t>
            </a:r>
            <a:endParaRPr lang="en-US" sz="2400" dirty="0">
              <a:solidFill>
                <a:prstClr val="black"/>
              </a:solidFill>
              <a:latin typeface="Corbel"/>
            </a:endParaRPr>
          </a:p>
        </p:txBody>
      </p:sp>
    </p:spTree>
    <p:extLst>
      <p:ext uri="{BB962C8B-B14F-4D97-AF65-F5344CB8AC3E}">
        <p14:creationId xmlns:p14="http://schemas.microsoft.com/office/powerpoint/2010/main" val="23014890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9877" y="1781907"/>
            <a:ext cx="3892061" cy="3383281"/>
          </a:xfrm>
        </p:spPr>
        <p:txBody>
          <a:bodyPr anchor="ctr" anchorCtr="0">
            <a:noAutofit/>
          </a:bodyPr>
          <a:lstStyle/>
          <a:p>
            <a:pPr algn="l"/>
            <a:r>
              <a:rPr lang="en-US" sz="2400" i="0" dirty="0" smtClean="0">
                <a:latin typeface="+mn-lt"/>
              </a:rPr>
              <a:t>How </a:t>
            </a:r>
            <a:r>
              <a:rPr lang="en-US" sz="2400" i="0" dirty="0">
                <a:latin typeface="+mn-lt"/>
              </a:rPr>
              <a:t>do </a:t>
            </a:r>
            <a:r>
              <a:rPr lang="en-US" sz="2400" i="0" dirty="0" smtClean="0">
                <a:latin typeface="+mn-lt"/>
              </a:rPr>
              <a:t>faculty and staff understand or foster the student veteran transition to the university?</a:t>
            </a:r>
            <a:br>
              <a:rPr lang="en-US" sz="2400" i="0" dirty="0" smtClean="0">
                <a:latin typeface="+mn-lt"/>
              </a:rPr>
            </a:br>
            <a:r>
              <a:rPr lang="en-US" sz="2400" i="0" dirty="0">
                <a:latin typeface="+mn-lt"/>
              </a:rPr>
              <a:t/>
            </a:r>
            <a:br>
              <a:rPr lang="en-US" sz="2400" i="0" dirty="0">
                <a:latin typeface="+mn-lt"/>
              </a:rPr>
            </a:br>
            <a:r>
              <a:rPr lang="en-US" sz="2400" i="0" dirty="0">
                <a:latin typeface="+mn-lt"/>
              </a:rPr>
              <a:t>Are </a:t>
            </a:r>
            <a:r>
              <a:rPr lang="en-US" sz="2400" i="0" dirty="0" smtClean="0">
                <a:latin typeface="+mn-lt"/>
              </a:rPr>
              <a:t>faculty/staff </a:t>
            </a:r>
            <a:r>
              <a:rPr lang="en-US" sz="2400" i="0" dirty="0">
                <a:latin typeface="+mn-lt"/>
              </a:rPr>
              <a:t>trained by the </a:t>
            </a:r>
            <a:r>
              <a:rPr lang="en-US" sz="2400" i="0" dirty="0" smtClean="0">
                <a:latin typeface="+mn-lt"/>
              </a:rPr>
              <a:t>university</a:t>
            </a:r>
            <a:r>
              <a:rPr lang="en-US" sz="2400" i="0" dirty="0">
                <a:latin typeface="+mn-lt"/>
              </a:rPr>
              <a:t>? Do they </a:t>
            </a:r>
            <a:r>
              <a:rPr lang="en-US" sz="2400" i="0" dirty="0" smtClean="0">
                <a:latin typeface="+mn-lt"/>
              </a:rPr>
              <a:t>know about potential </a:t>
            </a:r>
            <a:r>
              <a:rPr lang="en-US" sz="2400" i="0" dirty="0">
                <a:latin typeface="+mn-lt"/>
              </a:rPr>
              <a:t>veteran services? </a:t>
            </a:r>
            <a:endParaRPr lang="en-US" sz="2400" dirty="0">
              <a:latin typeface="+mn-lt"/>
            </a:endParaRPr>
          </a:p>
        </p:txBody>
      </p:sp>
      <p:pic>
        <p:nvPicPr>
          <p:cNvPr id="4" name="Picture 4" descr="https://lh5.googleusercontent.com/iyk-LDtXAkkWKjJTq44UkpQPDGkO1u7jrS-0uAl1Fxds0sDSVu214P9qxVx4xeNWwxZ12oZoK20IUiJ2Lzmj3Zo3s1r4WDyS_NkVvD4xB_GV9IceHRvHaMJkF6iybWwFwyFeKZXTulM"/>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08085" y="1781908"/>
            <a:ext cx="4797470" cy="3383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246" y="855785"/>
            <a:ext cx="8405446" cy="646331"/>
          </a:xfrm>
          <a:prstGeom prst="rect">
            <a:avLst/>
          </a:prstGeom>
          <a:noFill/>
        </p:spPr>
        <p:txBody>
          <a:bodyPr wrap="square" rtlCol="0">
            <a:spAutoFit/>
          </a:bodyPr>
          <a:lstStyle/>
          <a:p>
            <a:r>
              <a:rPr lang="en-US" sz="3600" dirty="0" smtClean="0">
                <a:solidFill>
                  <a:prstClr val="black"/>
                </a:solidFill>
                <a:latin typeface="Century Schoolbook"/>
              </a:rPr>
              <a:t>Guiding Questions</a:t>
            </a:r>
            <a:endParaRPr lang="en-US" sz="3600" dirty="0">
              <a:solidFill>
                <a:prstClr val="black"/>
              </a:solidFill>
              <a:latin typeface="Century Schoolbook"/>
            </a:endParaRPr>
          </a:p>
        </p:txBody>
      </p:sp>
    </p:spTree>
    <p:extLst>
      <p:ext uri="{BB962C8B-B14F-4D97-AF65-F5344CB8AC3E}">
        <p14:creationId xmlns:p14="http://schemas.microsoft.com/office/powerpoint/2010/main" val="21993479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39EB7"/>
                </a:solidFill>
              </a:rPr>
              <a:t>Agenda</a:t>
            </a:r>
            <a:endParaRPr lang="en-US" dirty="0">
              <a:solidFill>
                <a:srgbClr val="439EB7"/>
              </a:solidFill>
            </a:endParaRPr>
          </a:p>
        </p:txBody>
      </p:sp>
      <p:sp>
        <p:nvSpPr>
          <p:cNvPr id="3" name="Content Placeholder 2"/>
          <p:cNvSpPr>
            <a:spLocks noGrp="1"/>
          </p:cNvSpPr>
          <p:nvPr>
            <p:ph idx="1"/>
          </p:nvPr>
        </p:nvSpPr>
        <p:spPr>
          <a:xfrm>
            <a:off x="940370" y="1752600"/>
            <a:ext cx="8046599" cy="4373563"/>
          </a:xfrm>
        </p:spPr>
        <p:txBody>
          <a:bodyPr/>
          <a:lstStyle/>
          <a:p>
            <a:pPr marL="0" indent="0">
              <a:buNone/>
            </a:pPr>
            <a:r>
              <a:rPr lang="en-US" dirty="0" smtClean="0">
                <a:solidFill>
                  <a:schemeClr val="tx1"/>
                </a:solidFill>
              </a:rPr>
              <a:t>Preliminary Results from Off-Track Study</a:t>
            </a:r>
          </a:p>
          <a:p>
            <a:pPr marL="0" indent="0">
              <a:buNone/>
            </a:pPr>
            <a:r>
              <a:rPr lang="en-US" dirty="0" smtClean="0">
                <a:solidFill>
                  <a:srgbClr val="327689"/>
                </a:solidFill>
              </a:rPr>
              <a:t>	</a:t>
            </a:r>
            <a:r>
              <a:rPr lang="en-US" b="0" dirty="0" smtClean="0">
                <a:solidFill>
                  <a:schemeClr val="accent1"/>
                </a:solidFill>
              </a:rPr>
              <a:t>Jennifer Campbell</a:t>
            </a:r>
          </a:p>
          <a:p>
            <a:pPr marL="0" indent="0">
              <a:buNone/>
            </a:pPr>
            <a:r>
              <a:rPr lang="en-US" dirty="0" smtClean="0">
                <a:solidFill>
                  <a:srgbClr val="000000"/>
                </a:solidFill>
              </a:rPr>
              <a:t>Teaching Transfer Students to Navigate the Writing Sequence</a:t>
            </a:r>
          </a:p>
          <a:p>
            <a:pPr marL="0" indent="0">
              <a:buNone/>
            </a:pPr>
            <a:r>
              <a:rPr lang="en-US" dirty="0" smtClean="0">
                <a:solidFill>
                  <a:srgbClr val="439EB7"/>
                </a:solidFill>
              </a:rPr>
              <a:t>	</a:t>
            </a:r>
            <a:r>
              <a:rPr lang="en-US" b="0" dirty="0" smtClean="0">
                <a:solidFill>
                  <a:srgbClr val="439EB7"/>
                </a:solidFill>
              </a:rPr>
              <a:t>April Chapman-Ludwig</a:t>
            </a:r>
            <a:endParaRPr lang="en-US" dirty="0" smtClean="0">
              <a:solidFill>
                <a:srgbClr val="439EB7"/>
              </a:solidFill>
            </a:endParaRPr>
          </a:p>
          <a:p>
            <a:pPr marL="0" indent="0">
              <a:buNone/>
            </a:pPr>
            <a:r>
              <a:rPr lang="en-US" dirty="0" smtClean="0">
                <a:solidFill>
                  <a:schemeClr val="tx1"/>
                </a:solidFill>
              </a:rPr>
              <a:t>Into the Archives</a:t>
            </a:r>
          </a:p>
          <a:p>
            <a:pPr marL="0" indent="0">
              <a:buNone/>
            </a:pPr>
            <a:r>
              <a:rPr lang="en-US" dirty="0" smtClean="0">
                <a:solidFill>
                  <a:srgbClr val="439EB7"/>
                </a:solidFill>
              </a:rPr>
              <a:t>	</a:t>
            </a:r>
            <a:r>
              <a:rPr lang="en-US" b="0" dirty="0" smtClean="0">
                <a:solidFill>
                  <a:srgbClr val="439EB7"/>
                </a:solidFill>
              </a:rPr>
              <a:t>Rob Gilmor</a:t>
            </a:r>
            <a:endParaRPr lang="en-US" dirty="0" smtClean="0">
              <a:solidFill>
                <a:srgbClr val="439EB7"/>
              </a:solidFill>
            </a:endParaRPr>
          </a:p>
          <a:p>
            <a:pPr marL="0" indent="0">
              <a:buNone/>
            </a:pPr>
            <a:r>
              <a:rPr lang="en-US" dirty="0" smtClean="0">
                <a:solidFill>
                  <a:schemeClr val="tx1"/>
                </a:solidFill>
              </a:rPr>
              <a:t>Writing </a:t>
            </a:r>
            <a:r>
              <a:rPr lang="en-US" dirty="0">
                <a:solidFill>
                  <a:schemeClr val="tx1"/>
                </a:solidFill>
              </a:rPr>
              <a:t>Transfer Students’ Stories of Self, Other, </a:t>
            </a:r>
            <a:r>
              <a:rPr lang="en-US" dirty="0" smtClean="0">
                <a:solidFill>
                  <a:schemeClr val="tx1"/>
                </a:solidFill>
              </a:rPr>
              <a:t>and Community</a:t>
            </a:r>
            <a:r>
              <a:rPr lang="en-US" dirty="0">
                <a:solidFill>
                  <a:schemeClr val="accent1">
                    <a:lumMod val="75000"/>
                  </a:schemeClr>
                </a:solidFill>
              </a:rPr>
              <a:t>	</a:t>
            </a:r>
            <a:endParaRPr lang="en-US" dirty="0" smtClean="0">
              <a:solidFill>
                <a:schemeClr val="accent1">
                  <a:lumMod val="75000"/>
                </a:schemeClr>
              </a:solidFill>
            </a:endParaRPr>
          </a:p>
          <a:p>
            <a:pPr marL="0" indent="0">
              <a:buNone/>
            </a:pPr>
            <a:r>
              <a:rPr lang="en-US" b="0" dirty="0">
                <a:solidFill>
                  <a:schemeClr val="accent1">
                    <a:lumMod val="75000"/>
                  </a:schemeClr>
                </a:solidFill>
              </a:rPr>
              <a:t>	</a:t>
            </a:r>
            <a:r>
              <a:rPr lang="en-US" b="0" dirty="0" smtClean="0">
                <a:solidFill>
                  <a:srgbClr val="439EB7"/>
                </a:solidFill>
              </a:rPr>
              <a:t>Zoe Tobier</a:t>
            </a:r>
            <a:endParaRPr lang="en-US" b="0" dirty="0">
              <a:solidFill>
                <a:srgbClr val="439EB7"/>
              </a:solidFill>
            </a:endParaRPr>
          </a:p>
          <a:p>
            <a:endParaRPr lang="en-US" dirty="0"/>
          </a:p>
          <a:p>
            <a:endParaRPr lang="en-US" dirty="0" smtClean="0"/>
          </a:p>
          <a:p>
            <a:endParaRPr lang="en-US" dirty="0"/>
          </a:p>
        </p:txBody>
      </p:sp>
    </p:spTree>
    <p:extLst>
      <p:ext uri="{BB962C8B-B14F-4D97-AF65-F5344CB8AC3E}">
        <p14:creationId xmlns:p14="http://schemas.microsoft.com/office/powerpoint/2010/main" val="40515998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394378"/>
            <a:ext cx="2875430" cy="4117791"/>
          </a:xfrm>
        </p:spPr>
        <p:txBody>
          <a:bodyPr>
            <a:normAutofit/>
          </a:bodyPr>
          <a:lstStyle/>
          <a:p>
            <a:r>
              <a:rPr lang="en-US" sz="4400" dirty="0" smtClean="0">
                <a:solidFill>
                  <a:schemeClr val="accent1"/>
                </a:solidFill>
              </a:rPr>
              <a:t>Off-Track Study</a:t>
            </a:r>
            <a:endParaRPr lang="en-US" sz="4400" dirty="0">
              <a:solidFill>
                <a:schemeClr val="accent1"/>
              </a:solidFill>
            </a:endParaRPr>
          </a:p>
        </p:txBody>
      </p:sp>
      <p:sp>
        <p:nvSpPr>
          <p:cNvPr id="3" name="Content Placeholder 2"/>
          <p:cNvSpPr>
            <a:spLocks noGrp="1"/>
          </p:cNvSpPr>
          <p:nvPr>
            <p:ph idx="1"/>
          </p:nvPr>
        </p:nvSpPr>
        <p:spPr>
          <a:xfrm>
            <a:off x="3886200" y="1394378"/>
            <a:ext cx="4686299" cy="4829844"/>
          </a:xfrm>
        </p:spPr>
        <p:txBody>
          <a:bodyPr/>
          <a:lstStyle/>
          <a:p>
            <a:pPr marL="342900" indent="-342900">
              <a:buFont typeface="Arial"/>
              <a:buChar char="•"/>
            </a:pPr>
            <a:r>
              <a:rPr lang="en-US" dirty="0" smtClean="0"/>
              <a:t>Context</a:t>
            </a:r>
          </a:p>
          <a:p>
            <a:pPr marL="342900" indent="-342900">
              <a:buFont typeface="Arial"/>
              <a:buChar char="•"/>
            </a:pPr>
            <a:r>
              <a:rPr lang="en-US" dirty="0" smtClean="0"/>
              <a:t>Methods</a:t>
            </a:r>
          </a:p>
          <a:p>
            <a:pPr marL="800100" lvl="1" indent="-342900">
              <a:buFont typeface="Arial"/>
              <a:buChar char="•"/>
            </a:pPr>
            <a:r>
              <a:rPr lang="en-US" dirty="0" smtClean="0"/>
              <a:t>Course Evaluation Comparison</a:t>
            </a:r>
          </a:p>
          <a:p>
            <a:pPr marL="800100" lvl="1" indent="-342900">
              <a:buFont typeface="Arial"/>
              <a:buChar char="•"/>
            </a:pPr>
            <a:r>
              <a:rPr lang="en-US" dirty="0" smtClean="0"/>
              <a:t>Off-Track Portfolio Scoring</a:t>
            </a:r>
          </a:p>
          <a:p>
            <a:pPr marL="800100" lvl="1" indent="-342900">
              <a:buFont typeface="Arial"/>
              <a:buChar char="•"/>
            </a:pPr>
            <a:r>
              <a:rPr lang="en-US" dirty="0" smtClean="0"/>
              <a:t>Exit Surveys</a:t>
            </a:r>
          </a:p>
          <a:p>
            <a:pPr marL="800100" lvl="1" indent="-342900">
              <a:buFont typeface="Arial"/>
              <a:buChar char="•"/>
            </a:pPr>
            <a:r>
              <a:rPr lang="en-US" dirty="0" smtClean="0"/>
              <a:t>Student Focus Groups</a:t>
            </a:r>
          </a:p>
          <a:p>
            <a:pPr marL="800100" lvl="1" indent="-342900">
              <a:buFont typeface="Arial"/>
              <a:buChar char="•"/>
            </a:pPr>
            <a:r>
              <a:rPr lang="en-US" dirty="0" smtClean="0"/>
              <a:t>Faculty Interviews</a:t>
            </a:r>
          </a:p>
          <a:p>
            <a:pPr marL="800100" lvl="1" indent="-342900">
              <a:buFont typeface="Arial"/>
              <a:buChar char="•"/>
            </a:pPr>
            <a:endParaRPr lang="en-US" dirty="0" smtClean="0"/>
          </a:p>
          <a:p>
            <a:pPr marL="0" indent="0">
              <a:buNone/>
            </a:pPr>
            <a:r>
              <a:rPr lang="en-US" dirty="0"/>
              <a:t>	</a:t>
            </a:r>
          </a:p>
        </p:txBody>
      </p:sp>
    </p:spTree>
    <p:extLst>
      <p:ext uri="{BB962C8B-B14F-4D97-AF65-F5344CB8AC3E}">
        <p14:creationId xmlns:p14="http://schemas.microsoft.com/office/powerpoint/2010/main" val="1498919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143"/>
            <a:ext cx="9144000" cy="1026757"/>
          </a:xfrm>
        </p:spPr>
        <p:txBody>
          <a:bodyPr>
            <a:normAutofit fontScale="90000"/>
          </a:bodyPr>
          <a:lstStyle/>
          <a:p>
            <a:pPr algn="ctr"/>
            <a:r>
              <a:rPr lang="en-US" sz="4200" b="1" i="0" dirty="0" smtClean="0">
                <a:solidFill>
                  <a:srgbClr val="439EB7"/>
                </a:solidFill>
                <a:ea typeface="Calibri"/>
                <a:cs typeface="Calibri"/>
              </a:rPr>
              <a:t>W</a:t>
            </a:r>
            <a:r>
              <a:rPr lang="en-US" sz="4000" b="1" i="0" dirty="0" smtClean="0">
                <a:solidFill>
                  <a:srgbClr val="439EB7"/>
                </a:solidFill>
                <a:ea typeface="Calibri"/>
                <a:cs typeface="Calibri"/>
              </a:rPr>
              <a:t>ho’s </a:t>
            </a:r>
            <a:r>
              <a:rPr lang="en-US" sz="4000" b="1" i="0" dirty="0">
                <a:solidFill>
                  <a:srgbClr val="439EB7"/>
                </a:solidFill>
                <a:ea typeface="Calibri"/>
                <a:cs typeface="Calibri"/>
              </a:rPr>
              <a:t>taking </a:t>
            </a:r>
            <a:r>
              <a:rPr lang="en-US" sz="4000" b="1" i="0" dirty="0" smtClean="0">
                <a:solidFill>
                  <a:srgbClr val="439EB7"/>
                </a:solidFill>
                <a:ea typeface="Calibri"/>
                <a:cs typeface="Calibri"/>
              </a:rPr>
              <a:t>1133 off</a:t>
            </a:r>
            <a:r>
              <a:rPr lang="en-US" sz="4000" b="1" i="0" dirty="0">
                <a:solidFill>
                  <a:srgbClr val="439EB7"/>
                </a:solidFill>
                <a:ea typeface="Calibri"/>
                <a:cs typeface="Calibri"/>
              </a:rPr>
              <a:t>-</a:t>
            </a:r>
            <a:r>
              <a:rPr lang="en-US" sz="4000" b="1" i="0" dirty="0" smtClean="0">
                <a:solidFill>
                  <a:srgbClr val="439EB7"/>
                </a:solidFill>
                <a:ea typeface="Calibri"/>
                <a:cs typeface="Calibri"/>
              </a:rPr>
              <a:t>track &amp; Why?</a:t>
            </a:r>
            <a:r>
              <a:rPr lang="en-US" sz="4000" b="1" dirty="0">
                <a:solidFill>
                  <a:schemeClr val="accent1">
                    <a:lumMod val="75000"/>
                  </a:schemeClr>
                </a:solidFill>
                <a:latin typeface="Cambria"/>
                <a:ea typeface="Cambria"/>
                <a:cs typeface="Cambria"/>
              </a:rPr>
              <a:t/>
            </a:r>
            <a:br>
              <a:rPr lang="en-US" sz="4000" b="1" dirty="0">
                <a:solidFill>
                  <a:schemeClr val="accent1">
                    <a:lumMod val="75000"/>
                  </a:schemeClr>
                </a:solidFill>
                <a:latin typeface="Cambria"/>
                <a:ea typeface="Cambria"/>
                <a:cs typeface="Cambria"/>
              </a:rPr>
            </a:br>
            <a:endParaRPr lang="en-US" sz="4000" b="1" dirty="0">
              <a:solidFill>
                <a:schemeClr val="accent1">
                  <a:lumMod val="75000"/>
                </a:schemeClr>
              </a:solidFill>
            </a:endParaRPr>
          </a:p>
        </p:txBody>
      </p:sp>
      <p:sp>
        <p:nvSpPr>
          <p:cNvPr id="3" name="Content Placeholder 2"/>
          <p:cNvSpPr>
            <a:spLocks noGrp="1"/>
          </p:cNvSpPr>
          <p:nvPr>
            <p:ph idx="1"/>
          </p:nvPr>
        </p:nvSpPr>
        <p:spPr>
          <a:xfrm>
            <a:off x="457200" y="2136515"/>
            <a:ext cx="7620000" cy="969776"/>
          </a:xfrm>
        </p:spPr>
        <p:txBody>
          <a:bodyPr>
            <a:normAutofit fontScale="85000" lnSpcReduction="20000"/>
          </a:bodyPr>
          <a:lstStyle/>
          <a:p>
            <a:pPr marL="0" indent="0">
              <a:spcBef>
                <a:spcPts val="0"/>
              </a:spcBef>
              <a:spcAft>
                <a:spcPts val="0"/>
              </a:spcAft>
              <a:buNone/>
            </a:pPr>
            <a:r>
              <a:rPr lang="en-US" sz="2400" b="1" dirty="0">
                <a:solidFill>
                  <a:schemeClr val="tx2"/>
                </a:solidFill>
                <a:ea typeface="Cambria"/>
                <a:cs typeface="Cambria"/>
              </a:rPr>
              <a:t> </a:t>
            </a:r>
          </a:p>
          <a:p>
            <a:pPr marL="0" indent="0">
              <a:spcBef>
                <a:spcPts val="0"/>
              </a:spcBef>
              <a:spcAft>
                <a:spcPts val="0"/>
              </a:spcAft>
              <a:buNone/>
            </a:pPr>
            <a:r>
              <a:rPr lang="en-US" sz="2400" b="1" dirty="0" smtClean="0">
                <a:solidFill>
                  <a:schemeClr val="tx2"/>
                </a:solidFill>
                <a:ea typeface="Cambria"/>
                <a:cs typeface="Cambria"/>
              </a:rPr>
              <a:t>Class </a:t>
            </a:r>
            <a:r>
              <a:rPr lang="en-US" sz="2400" b="1" dirty="0">
                <a:solidFill>
                  <a:schemeClr val="tx2"/>
                </a:solidFill>
                <a:ea typeface="Cambria"/>
                <a:cs typeface="Cambria"/>
              </a:rPr>
              <a:t>standing of off-track students</a:t>
            </a:r>
          </a:p>
          <a:p>
            <a:pPr marL="0" indent="0">
              <a:spcBef>
                <a:spcPts val="0"/>
              </a:spcBef>
              <a:spcAft>
                <a:spcPts val="0"/>
              </a:spcAft>
              <a:buNone/>
              <a:tabLst>
                <a:tab pos="2159000" algn="l"/>
              </a:tabLst>
            </a:pPr>
            <a:r>
              <a:rPr lang="en-US" dirty="0">
                <a:solidFill>
                  <a:srgbClr val="000000"/>
                </a:solidFill>
                <a:latin typeface="Cambria"/>
                <a:ea typeface="Cambria"/>
                <a:cs typeface="Cambria"/>
              </a:rPr>
              <a:t> </a:t>
            </a:r>
          </a:p>
          <a:p>
            <a:endParaRPr lang="en-US" dirty="0"/>
          </a:p>
        </p:txBody>
      </p:sp>
      <p:pic>
        <p:nvPicPr>
          <p:cNvPr id="4" name="image5.png" descr="Macintosh HD:Users:jennifercampbell:Desktop:Screen Shot 2017-06-13 at 12.01.34 PM.png"/>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Lst>
          </a:blip>
          <a:srcRect/>
          <a:stretch>
            <a:fillRect/>
          </a:stretch>
        </p:blipFill>
        <p:spPr>
          <a:xfrm>
            <a:off x="587966" y="2899201"/>
            <a:ext cx="7337379" cy="3561879"/>
          </a:xfrm>
          <a:prstGeom prst="rect">
            <a:avLst/>
          </a:prstGeom>
          <a:ln>
            <a:solidFill>
              <a:schemeClr val="accent1">
                <a:lumMod val="40000"/>
                <a:lumOff val="60000"/>
              </a:schemeClr>
            </a:solidFill>
          </a:ln>
        </p:spPr>
      </p:pic>
      <p:sp>
        <p:nvSpPr>
          <p:cNvPr id="5" name="Rectangle 4"/>
          <p:cNvSpPr/>
          <p:nvPr/>
        </p:nvSpPr>
        <p:spPr>
          <a:xfrm>
            <a:off x="457200" y="1181757"/>
            <a:ext cx="8088014" cy="1015663"/>
          </a:xfrm>
          <a:prstGeom prst="rect">
            <a:avLst/>
          </a:prstGeom>
        </p:spPr>
        <p:txBody>
          <a:bodyPr wrap="square">
            <a:spAutoFit/>
          </a:bodyPr>
          <a:lstStyle/>
          <a:p>
            <a:pPr>
              <a:spcBef>
                <a:spcPts val="0"/>
              </a:spcBef>
              <a:spcAft>
                <a:spcPts val="0"/>
              </a:spcAft>
              <a:tabLst>
                <a:tab pos="2159000" algn="l"/>
              </a:tabLst>
            </a:pPr>
            <a:r>
              <a:rPr lang="en-US" sz="2000" dirty="0">
                <a:solidFill>
                  <a:srgbClr val="000000"/>
                </a:solidFill>
                <a:latin typeface="Cambria"/>
                <a:ea typeface="Cambria"/>
                <a:cs typeface="Cambria"/>
              </a:rPr>
              <a:t>About 70% did not take WRIT 1122 at DU.</a:t>
            </a:r>
          </a:p>
          <a:p>
            <a:pPr>
              <a:spcBef>
                <a:spcPts val="0"/>
              </a:spcBef>
              <a:spcAft>
                <a:spcPts val="0"/>
              </a:spcAft>
              <a:tabLst>
                <a:tab pos="2159000" algn="l"/>
              </a:tabLst>
            </a:pPr>
            <a:r>
              <a:rPr lang="en-US" sz="2000" dirty="0">
                <a:solidFill>
                  <a:srgbClr val="000000"/>
                </a:solidFill>
                <a:latin typeface="Cambria"/>
                <a:ea typeface="Cambria"/>
                <a:cs typeface="Cambria"/>
              </a:rPr>
              <a:t>About 82% of those earned credit through AP/IB or dual enrollment</a:t>
            </a:r>
            <a:r>
              <a:rPr lang="en-US" sz="2000" dirty="0" smtClean="0">
                <a:solidFill>
                  <a:srgbClr val="000000"/>
                </a:solidFill>
                <a:latin typeface="Cambria"/>
                <a:ea typeface="Cambria"/>
                <a:cs typeface="Cambria"/>
              </a:rPr>
              <a:t>.</a:t>
            </a:r>
          </a:p>
          <a:p>
            <a:pPr>
              <a:spcBef>
                <a:spcPts val="0"/>
              </a:spcBef>
              <a:spcAft>
                <a:spcPts val="0"/>
              </a:spcAft>
              <a:tabLst>
                <a:tab pos="2159000" algn="l"/>
              </a:tabLst>
            </a:pPr>
            <a:r>
              <a:rPr lang="en-US" sz="2000" dirty="0" smtClean="0">
                <a:solidFill>
                  <a:srgbClr val="000000"/>
                </a:solidFill>
                <a:latin typeface="Cambria"/>
                <a:ea typeface="Cambria"/>
                <a:cs typeface="Cambria"/>
              </a:rPr>
              <a:t>Scheduling and “getting it out of the way” are most common reasons.</a:t>
            </a:r>
            <a:endParaRPr lang="en-US" sz="2000" dirty="0">
              <a:solidFill>
                <a:srgbClr val="000000"/>
              </a:solidFill>
              <a:latin typeface="Cambria"/>
              <a:ea typeface="Cambria"/>
              <a:cs typeface="Cambria"/>
            </a:endParaRPr>
          </a:p>
        </p:txBody>
      </p:sp>
    </p:spTree>
    <p:extLst>
      <p:ext uri="{BB962C8B-B14F-4D97-AF65-F5344CB8AC3E}">
        <p14:creationId xmlns:p14="http://schemas.microsoft.com/office/powerpoint/2010/main" val="22260343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79" y="488659"/>
            <a:ext cx="8655652" cy="1371600"/>
          </a:xfrm>
        </p:spPr>
        <p:txBody>
          <a:bodyPr>
            <a:normAutofit fontScale="90000"/>
          </a:bodyPr>
          <a:lstStyle/>
          <a:p>
            <a:pPr algn="ctr"/>
            <a:r>
              <a:rPr lang="en-US" sz="4400" i="0" dirty="0">
                <a:solidFill>
                  <a:srgbClr val="439EB7"/>
                </a:solidFill>
              </a:rPr>
              <a:t>What do they think of their classes?</a:t>
            </a:r>
            <a:r>
              <a:rPr lang="en-US" dirty="0"/>
              <a:t/>
            </a:r>
            <a:br>
              <a:rPr lang="en-US" dirty="0"/>
            </a:br>
            <a:endParaRPr lang="en-US" dirty="0"/>
          </a:p>
        </p:txBody>
      </p:sp>
      <p:sp>
        <p:nvSpPr>
          <p:cNvPr id="3" name="Content Placeholder 2"/>
          <p:cNvSpPr>
            <a:spLocks noGrp="1"/>
          </p:cNvSpPr>
          <p:nvPr>
            <p:ph idx="1"/>
          </p:nvPr>
        </p:nvSpPr>
        <p:spPr>
          <a:xfrm>
            <a:off x="457200" y="1325352"/>
            <a:ext cx="7620000" cy="4784214"/>
          </a:xfrm>
        </p:spPr>
        <p:txBody>
          <a:bodyPr>
            <a:normAutofit/>
          </a:bodyPr>
          <a:lstStyle/>
          <a:p>
            <a:pPr marL="0" indent="0">
              <a:buNone/>
            </a:pPr>
            <a:r>
              <a:rPr lang="en-US" dirty="0" smtClean="0"/>
              <a:t>Course </a:t>
            </a:r>
            <a:r>
              <a:rPr lang="en-US" dirty="0"/>
              <a:t>Evaluations</a:t>
            </a:r>
          </a:p>
          <a:p>
            <a:r>
              <a:rPr lang="en-US" sz="1600" b="0" dirty="0"/>
              <a:t>I compared course evaluations for the same group of instructors who taught on-and off-track classes from 2012-2015. </a:t>
            </a:r>
            <a:r>
              <a:rPr lang="en-US" sz="1600" b="0" dirty="0" smtClean="0"/>
              <a:t>I </a:t>
            </a:r>
            <a:r>
              <a:rPr lang="en-US" sz="1600" b="0" dirty="0"/>
              <a:t>emphasized five criteria.  You can see in Table 1 that means for all categories were slightly lower for off-track classes, with the most notable difference on interest in taking the class</a:t>
            </a:r>
            <a:r>
              <a:rPr lang="en-US" sz="1600" b="0" dirty="0" smtClean="0"/>
              <a:t>.</a:t>
            </a:r>
            <a:endParaRPr lang="en-US" sz="1700" dirty="0" smtClean="0">
              <a:solidFill>
                <a:srgbClr val="D1282E"/>
              </a:solidFill>
            </a:endParaRPr>
          </a:p>
          <a:p>
            <a:pPr marL="0" indent="0">
              <a:buNone/>
            </a:pPr>
            <a:r>
              <a:rPr lang="en-US" sz="1700" dirty="0" smtClean="0">
                <a:solidFill>
                  <a:srgbClr val="D1282E"/>
                </a:solidFill>
              </a:rPr>
              <a:t>Comparison </a:t>
            </a:r>
            <a:r>
              <a:rPr lang="en-US" sz="1700" dirty="0">
                <a:solidFill>
                  <a:srgbClr val="D1282E"/>
                </a:solidFill>
              </a:rPr>
              <a:t>of on- and off-track course evaluations on five </a:t>
            </a:r>
            <a:r>
              <a:rPr lang="en-US" sz="1700" dirty="0" smtClean="0">
                <a:solidFill>
                  <a:srgbClr val="D1282E"/>
                </a:solidFill>
              </a:rPr>
              <a:t>criteria</a:t>
            </a:r>
            <a:endParaRPr lang="en-US" sz="1700" dirty="0">
              <a:solidFill>
                <a:srgbClr val="D1282E"/>
              </a:solidFill>
            </a:endParaRPr>
          </a:p>
          <a:p>
            <a:endParaRPr lang="en-US" dirty="0"/>
          </a:p>
        </p:txBody>
      </p:sp>
      <p:pic>
        <p:nvPicPr>
          <p:cNvPr id="6" name="Picture 5" descr="EvalComparis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3610621"/>
            <a:ext cx="7982716" cy="1925479"/>
          </a:xfrm>
          <a:prstGeom prst="rect">
            <a:avLst/>
          </a:prstGeom>
        </p:spPr>
      </p:pic>
    </p:spTree>
    <p:extLst>
      <p:ext uri="{BB962C8B-B14F-4D97-AF65-F5344CB8AC3E}">
        <p14:creationId xmlns:p14="http://schemas.microsoft.com/office/powerpoint/2010/main" val="34498833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9104"/>
            <a:ext cx="9143999" cy="1371600"/>
          </a:xfrm>
        </p:spPr>
        <p:txBody>
          <a:bodyPr>
            <a:normAutofit fontScale="90000"/>
          </a:bodyPr>
          <a:lstStyle/>
          <a:p>
            <a:pPr algn="ctr"/>
            <a:r>
              <a:rPr lang="en-US" sz="4400" i="0" dirty="0">
                <a:solidFill>
                  <a:srgbClr val="439EB7"/>
                </a:solidFill>
              </a:rPr>
              <a:t>What do they think of their classes?</a:t>
            </a:r>
            <a:r>
              <a:rPr lang="en-US" dirty="0"/>
              <a:t/>
            </a:r>
            <a:br>
              <a:rPr lang="en-US" dirty="0"/>
            </a:br>
            <a:endParaRPr lang="en-US" dirty="0"/>
          </a:p>
        </p:txBody>
      </p:sp>
      <p:sp>
        <p:nvSpPr>
          <p:cNvPr id="3" name="Content Placeholder 2"/>
          <p:cNvSpPr>
            <a:spLocks noGrp="1"/>
          </p:cNvSpPr>
          <p:nvPr>
            <p:ph idx="1"/>
          </p:nvPr>
        </p:nvSpPr>
        <p:spPr>
          <a:xfrm>
            <a:off x="457200" y="1463409"/>
            <a:ext cx="7620000" cy="4721562"/>
          </a:xfrm>
        </p:spPr>
        <p:txBody>
          <a:bodyPr>
            <a:normAutofit lnSpcReduction="10000"/>
          </a:bodyPr>
          <a:lstStyle/>
          <a:p>
            <a:pPr marL="0" indent="0">
              <a:buNone/>
            </a:pPr>
            <a:r>
              <a:rPr lang="en-US" b="1" dirty="0" smtClean="0"/>
              <a:t>Focus Groups </a:t>
            </a:r>
            <a:r>
              <a:rPr lang="mr-IN" b="1" dirty="0" smtClean="0"/>
              <a:t>–</a:t>
            </a:r>
            <a:r>
              <a:rPr lang="en-US" b="1" dirty="0" smtClean="0"/>
              <a:t> General Impressions</a:t>
            </a:r>
          </a:p>
          <a:p>
            <a:pPr marL="800100" lvl="1" indent="-342900">
              <a:buFont typeface="Arial"/>
              <a:buChar char="•"/>
            </a:pPr>
            <a:r>
              <a:rPr lang="en-US" dirty="0" smtClean="0"/>
              <a:t>We conducted four focus groups with a total of 13 students</a:t>
            </a:r>
          </a:p>
          <a:p>
            <a:pPr marL="800100" lvl="1" indent="-342900">
              <a:buFont typeface="Arial"/>
              <a:buChar char="•"/>
            </a:pPr>
            <a:r>
              <a:rPr lang="en-US" dirty="0" smtClean="0"/>
              <a:t>Our classes aren’t nearly as important to our students as we’d like them to be</a:t>
            </a:r>
          </a:p>
          <a:p>
            <a:pPr marL="800100" lvl="1" indent="-342900">
              <a:buFont typeface="Arial"/>
              <a:buChar char="•"/>
            </a:pPr>
            <a:r>
              <a:rPr lang="en-US" dirty="0" smtClean="0"/>
              <a:t>Students generally do learn in these classes, but there were concerns at the extremes of ability</a:t>
            </a:r>
          </a:p>
          <a:p>
            <a:pPr marL="800100" lvl="1" indent="-342900">
              <a:buFont typeface="Arial"/>
              <a:buChar char="•"/>
            </a:pPr>
            <a:r>
              <a:rPr lang="en-US" dirty="0" smtClean="0"/>
              <a:t>Some concerns about consistency across sections</a:t>
            </a:r>
          </a:p>
          <a:p>
            <a:pPr marL="800100" lvl="1" indent="-342900">
              <a:buFont typeface="Arial"/>
              <a:buChar char="•"/>
            </a:pPr>
            <a:r>
              <a:rPr lang="en-US" dirty="0" smtClean="0"/>
              <a:t>Many off-track students don’t feel like part of a class community</a:t>
            </a:r>
          </a:p>
          <a:p>
            <a:pPr marL="800100" lvl="1" indent="-342900">
              <a:buFont typeface="Arial"/>
              <a:buChar char="•"/>
            </a:pPr>
            <a:r>
              <a:rPr lang="en-US" dirty="0" smtClean="0"/>
              <a:t>We need better advising and transfer student programming more generally</a:t>
            </a:r>
          </a:p>
          <a:p>
            <a:pPr marL="800100" lvl="1" indent="-342900">
              <a:buFont typeface="Arial"/>
              <a:buChar char="•"/>
            </a:pPr>
            <a:r>
              <a:rPr lang="en-US" dirty="0" smtClean="0"/>
              <a:t>Transfer students would like more options—perhaps a choice to take an advanced or minor course if they have previous research writing experience</a:t>
            </a:r>
          </a:p>
          <a:p>
            <a:endParaRPr lang="en-US" dirty="0"/>
          </a:p>
          <a:p>
            <a:endParaRPr lang="en-US" dirty="0"/>
          </a:p>
        </p:txBody>
      </p:sp>
    </p:spTree>
    <p:extLst>
      <p:ext uri="{BB962C8B-B14F-4D97-AF65-F5344CB8AC3E}">
        <p14:creationId xmlns:p14="http://schemas.microsoft.com/office/powerpoint/2010/main" val="39637798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6-15 at 12.34.47 AM.png"/>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l="-104" r="-118"/>
          <a:stretch/>
        </p:blipFill>
        <p:spPr>
          <a:xfrm>
            <a:off x="704048" y="697736"/>
            <a:ext cx="7606483" cy="5173383"/>
          </a:xfrm>
          <a:prstGeom prst="rect">
            <a:avLst/>
          </a:prstGeom>
          <a:ln>
            <a:solidFill>
              <a:schemeClr val="accent1">
                <a:lumMod val="60000"/>
                <a:lumOff val="40000"/>
              </a:schemeClr>
            </a:solidFill>
          </a:ln>
        </p:spPr>
      </p:pic>
      <p:sp>
        <p:nvSpPr>
          <p:cNvPr id="2" name="Title 1"/>
          <p:cNvSpPr>
            <a:spLocks noGrp="1"/>
          </p:cNvSpPr>
          <p:nvPr>
            <p:ph type="title"/>
          </p:nvPr>
        </p:nvSpPr>
        <p:spPr>
          <a:xfrm>
            <a:off x="3644484" y="1453971"/>
            <a:ext cx="4597022" cy="1462317"/>
          </a:xfrm>
        </p:spPr>
        <p:txBody>
          <a:bodyPr>
            <a:normAutofit/>
          </a:bodyPr>
          <a:lstStyle/>
          <a:p>
            <a:pPr algn="l"/>
            <a:r>
              <a:rPr lang="en-US" sz="3800" i="0" dirty="0" smtClean="0">
                <a:solidFill>
                  <a:srgbClr val="439EB7"/>
                </a:solidFill>
              </a:rPr>
              <a:t>How Do Off-Track </a:t>
            </a:r>
            <a:br>
              <a:rPr lang="en-US" sz="3800" i="0" dirty="0" smtClean="0">
                <a:solidFill>
                  <a:srgbClr val="439EB7"/>
                </a:solidFill>
              </a:rPr>
            </a:br>
            <a:r>
              <a:rPr lang="en-US" sz="3800" i="0" dirty="0" smtClean="0">
                <a:solidFill>
                  <a:srgbClr val="439EB7"/>
                </a:solidFill>
              </a:rPr>
              <a:t>Students Perform?</a:t>
            </a:r>
            <a:endParaRPr lang="en-US" sz="3800" i="0" dirty="0">
              <a:solidFill>
                <a:srgbClr val="439EB7"/>
              </a:solidFill>
            </a:endParaRPr>
          </a:p>
        </p:txBody>
      </p:sp>
    </p:spTree>
    <p:extLst>
      <p:ext uri="{BB962C8B-B14F-4D97-AF65-F5344CB8AC3E}">
        <p14:creationId xmlns:p14="http://schemas.microsoft.com/office/powerpoint/2010/main" val="22174107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584"/>
            <a:ext cx="9143999" cy="827489"/>
          </a:xfrm>
        </p:spPr>
        <p:txBody>
          <a:bodyPr/>
          <a:lstStyle/>
          <a:p>
            <a:pPr algn="ctr"/>
            <a:r>
              <a:rPr lang="en-US" i="0" dirty="0" smtClean="0">
                <a:solidFill>
                  <a:srgbClr val="439EB7"/>
                </a:solidFill>
              </a:rPr>
              <a:t>Portfolio Goal Scores</a:t>
            </a:r>
            <a:endParaRPr lang="en-US" i="0" dirty="0">
              <a:solidFill>
                <a:srgbClr val="439EB7"/>
              </a:solidFill>
            </a:endParaRPr>
          </a:p>
        </p:txBody>
      </p:sp>
      <p:sp>
        <p:nvSpPr>
          <p:cNvPr id="13" name="TextBox 12"/>
          <p:cNvSpPr txBox="1"/>
          <p:nvPr/>
        </p:nvSpPr>
        <p:spPr>
          <a:xfrm>
            <a:off x="999114" y="1242210"/>
            <a:ext cx="3114737" cy="369332"/>
          </a:xfrm>
          <a:prstGeom prst="rect">
            <a:avLst/>
          </a:prstGeom>
          <a:noFill/>
        </p:spPr>
        <p:txBody>
          <a:bodyPr wrap="square" rtlCol="0">
            <a:spAutoFit/>
          </a:bodyPr>
          <a:lstStyle/>
          <a:p>
            <a:pPr algn="ctr"/>
            <a:r>
              <a:rPr lang="en-US" b="1" dirty="0" smtClean="0">
                <a:solidFill>
                  <a:srgbClr val="439EB7"/>
                </a:solidFill>
              </a:rPr>
              <a:t>Off-Track 2015-2016</a:t>
            </a:r>
            <a:endParaRPr lang="en-US" b="1" dirty="0">
              <a:solidFill>
                <a:srgbClr val="439EB7"/>
              </a:solidFill>
            </a:endParaRPr>
          </a:p>
        </p:txBody>
      </p:sp>
      <p:sp>
        <p:nvSpPr>
          <p:cNvPr id="14" name="TextBox 13"/>
          <p:cNvSpPr txBox="1"/>
          <p:nvPr/>
        </p:nvSpPr>
        <p:spPr>
          <a:xfrm>
            <a:off x="4873122" y="1237022"/>
            <a:ext cx="3078486" cy="369332"/>
          </a:xfrm>
          <a:prstGeom prst="rect">
            <a:avLst/>
          </a:prstGeom>
          <a:noFill/>
        </p:spPr>
        <p:txBody>
          <a:bodyPr wrap="square" rtlCol="0">
            <a:spAutoFit/>
          </a:bodyPr>
          <a:lstStyle/>
          <a:p>
            <a:pPr algn="ctr"/>
            <a:r>
              <a:rPr lang="en-US" b="1" dirty="0" smtClean="0">
                <a:solidFill>
                  <a:srgbClr val="439EB7"/>
                </a:solidFill>
              </a:rPr>
              <a:t>On-Track 2016</a:t>
            </a:r>
            <a:endParaRPr lang="en-US" b="1" dirty="0">
              <a:solidFill>
                <a:srgbClr val="439EB7"/>
              </a:solidFill>
            </a:endParaRPr>
          </a:p>
        </p:txBody>
      </p:sp>
      <p:pic>
        <p:nvPicPr>
          <p:cNvPr id="25" name="Picture 24" descr="Screen Shot 2017-06-15 at 1.22.09 AM.png"/>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a:off x="999114" y="1633967"/>
            <a:ext cx="3321810" cy="4814821"/>
          </a:xfrm>
          <a:prstGeom prst="rect">
            <a:avLst/>
          </a:prstGeom>
        </p:spPr>
      </p:pic>
      <p:pic>
        <p:nvPicPr>
          <p:cNvPr id="27" name="Content Placeholder 26" descr="Screen Shot 2017-06-15 at 1.23.02 AM.png"/>
          <p:cNvPicPr>
            <a:picLocks noGrp="1" noChangeAspect="1"/>
          </p:cNvPicPr>
          <p:nvPr>
            <p:ph sz="half" idx="2"/>
          </p:nvPr>
        </p:nvPicPr>
        <p:blipFill>
          <a:blip r:embed="rId4" cstate="screen">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l="-4034" r="-4034"/>
          <a:stretch>
            <a:fillRect/>
          </a:stretch>
        </p:blipFill>
        <p:spPr>
          <a:xfrm>
            <a:off x="4569412" y="1620160"/>
            <a:ext cx="3727314" cy="4813313"/>
          </a:xfrm>
        </p:spPr>
      </p:pic>
    </p:spTree>
    <p:extLst>
      <p:ext uri="{BB962C8B-B14F-4D97-AF65-F5344CB8AC3E}">
        <p14:creationId xmlns:p14="http://schemas.microsoft.com/office/powerpoint/2010/main" val="14887825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684" y="1143294"/>
            <a:ext cx="3837378" cy="2936337"/>
          </a:xfrm>
        </p:spPr>
        <p:txBody>
          <a:bodyPr>
            <a:normAutofit/>
          </a:bodyPr>
          <a:lstStyle/>
          <a:p>
            <a:r>
              <a:rPr lang="en-US" sz="4800" b="1" i="0" dirty="0" smtClean="0">
                <a:solidFill>
                  <a:srgbClr val="439EB7"/>
                </a:solidFill>
              </a:rPr>
              <a:t>“</a:t>
            </a:r>
            <a:r>
              <a:rPr lang="en-US" sz="4800" b="1" i="0" cap="none" dirty="0" smtClean="0">
                <a:solidFill>
                  <a:srgbClr val="439EB7"/>
                </a:solidFill>
              </a:rPr>
              <a:t>Lost In the Tulgey Wood</a:t>
            </a:r>
            <a:r>
              <a:rPr lang="en-US" sz="4800" b="1" i="0" dirty="0" smtClean="0">
                <a:solidFill>
                  <a:srgbClr val="439EB7"/>
                </a:solidFill>
              </a:rPr>
              <a:t>”</a:t>
            </a:r>
            <a:endParaRPr lang="en-US" sz="4800" dirty="0">
              <a:solidFill>
                <a:srgbClr val="439EB7"/>
              </a:solidFill>
            </a:endParaRPr>
          </a:p>
        </p:txBody>
      </p:sp>
      <p:sp>
        <p:nvSpPr>
          <p:cNvPr id="3" name="Subtitle 2"/>
          <p:cNvSpPr>
            <a:spLocks noGrp="1"/>
          </p:cNvSpPr>
          <p:nvPr>
            <p:ph type="subTitle" idx="1"/>
          </p:nvPr>
        </p:nvSpPr>
        <p:spPr>
          <a:xfrm>
            <a:off x="816686" y="4665786"/>
            <a:ext cx="3133991" cy="1578496"/>
          </a:xfrm>
        </p:spPr>
        <p:txBody>
          <a:bodyPr>
            <a:noAutofit/>
          </a:bodyPr>
          <a:lstStyle/>
          <a:p>
            <a:r>
              <a:rPr lang="en-US" sz="2400" b="1" dirty="0"/>
              <a:t>Teaching Transfer Students to Navigate the Writing Sequence</a:t>
            </a:r>
            <a:endParaRPr lang="en-US"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9262" y="809361"/>
            <a:ext cx="4384429" cy="5614416"/>
          </a:xfrm>
          <a:prstGeom prst="rect">
            <a:avLst/>
          </a:prstGeom>
        </p:spPr>
      </p:pic>
    </p:spTree>
    <p:extLst>
      <p:ext uri="{BB962C8B-B14F-4D97-AF65-F5344CB8AC3E}">
        <p14:creationId xmlns:p14="http://schemas.microsoft.com/office/powerpoint/2010/main" val="14175061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a:ea typeface=""/>
        <a:cs typeface=""/>
      </a:majorFont>
      <a:minorFont>
        <a:latin typeface="Corbel"/>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1519</TotalTime>
  <Words>709</Words>
  <Application>Microsoft Macintosh PowerPoint</Application>
  <PresentationFormat>On-screen Show (4:3)</PresentationFormat>
  <Paragraphs>73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Headlines</vt:lpstr>
      <vt:lpstr>Tracks and Transfers,  Statistics and Strategies</vt:lpstr>
      <vt:lpstr>Agenda</vt:lpstr>
      <vt:lpstr>Off-Track Study</vt:lpstr>
      <vt:lpstr>Who’s taking 1133 off-track &amp; Why? </vt:lpstr>
      <vt:lpstr>What do they think of their classes? </vt:lpstr>
      <vt:lpstr>What do they think of their classes? </vt:lpstr>
      <vt:lpstr>How Do Off-Track  Students Perform?</vt:lpstr>
      <vt:lpstr>Portfolio Goal Scores</vt:lpstr>
      <vt:lpstr>“Lost In the Tulgey Wood”</vt:lpstr>
      <vt:lpstr>   </vt:lpstr>
      <vt:lpstr>If you came to DU as a transfer student, describe the last college you attended.     Describe what you have in common with your fellow students at DU.     Describe how you are different.  </vt:lpstr>
      <vt:lpstr>Connecting to Communities  </vt:lpstr>
      <vt:lpstr>How do faculty and staff understand or foster the student veteran transition to the university?  Are faculty/staff trained by the university? Do they know about potential veteran services? </vt:lpstr>
    </vt:vector>
  </TitlesOfParts>
  <Manager/>
  <Company>University of Denver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Tracks and Transfers,  Stats and Strategies</dc:title>
  <dc:subject/>
  <dc:creator>Jennifer Campbell</dc:creator>
  <cp:keywords/>
  <dc:description/>
  <cp:lastModifiedBy>Jennifer Campbell</cp:lastModifiedBy>
  <cp:revision>54</cp:revision>
  <dcterms:created xsi:type="dcterms:W3CDTF">2017-06-14T16:35:25Z</dcterms:created>
  <dcterms:modified xsi:type="dcterms:W3CDTF">2018-11-29T09:19:11Z</dcterms:modified>
  <cp:category/>
</cp:coreProperties>
</file>